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15"/>
  </p:notesMasterIdLst>
  <p:handoutMasterIdLst>
    <p:handoutMasterId r:id="rId16"/>
  </p:handoutMasterIdLst>
  <p:sldIdLst>
    <p:sldId id="256" r:id="rId5"/>
    <p:sldId id="257" r:id="rId6"/>
    <p:sldId id="258" r:id="rId7"/>
    <p:sldId id="261" r:id="rId8"/>
    <p:sldId id="262" r:id="rId9"/>
    <p:sldId id="263" r:id="rId10"/>
    <p:sldId id="264" r:id="rId11"/>
    <p:sldId id="265" r:id="rId12"/>
    <p:sldId id="266" r:id="rId13"/>
    <p:sldId id="260" r:id="rId14"/>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899" autoAdjust="0"/>
  </p:normalViewPr>
  <p:slideViewPr>
    <p:cSldViewPr snapToGrid="0">
      <p:cViewPr varScale="1">
        <p:scale>
          <a:sx n="75" d="100"/>
          <a:sy n="75" d="100"/>
        </p:scale>
        <p:origin x="642" y="60"/>
      </p:cViewPr>
      <p:guideLst/>
    </p:cSldViewPr>
  </p:slideViewPr>
  <p:notesTextViewPr>
    <p:cViewPr>
      <p:scale>
        <a:sx n="1" d="1"/>
        <a:sy n="1" d="1"/>
      </p:scale>
      <p:origin x="0" y="0"/>
    </p:cViewPr>
  </p:notesTextViewPr>
  <p:notesViewPr>
    <p:cSldViewPr snapToGrid="0">
      <p:cViewPr varScale="1">
        <p:scale>
          <a:sx n="77" d="100"/>
          <a:sy n="77" d="100"/>
        </p:scale>
        <p:origin x="405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A71E8213-5E7D-4CA6-9EB3-E724075DED2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A56222E1-7FF9-433E-A93C-6A9A81D3E6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AEC2CA-D4D8-4C8A-AB80-7885AD2FCB12}" type="datetime1">
              <a:rPr lang="tr-TR" smtClean="0"/>
              <a:t>17.08.2023</a:t>
            </a:fld>
            <a:endParaRPr lang="tr-TR" dirty="0"/>
          </a:p>
        </p:txBody>
      </p:sp>
      <p:sp>
        <p:nvSpPr>
          <p:cNvPr id="4" name="Alt Bilgi Yer Tutucusu 3">
            <a:extLst>
              <a:ext uri="{FF2B5EF4-FFF2-40B4-BE49-F238E27FC236}">
                <a16:creationId xmlns:a16="http://schemas.microsoft.com/office/drawing/2014/main" id="{3EE2BFAA-2D33-44D0-848A-77A466557C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16941154-988A-40D6-9502-33567D9479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00F1B-F4A2-465B-A057-29EF48D43ED2}" type="slidenum">
              <a:rPr lang="tr-TR" smtClean="0"/>
              <a:t>‹#›</a:t>
            </a:fld>
            <a:endParaRPr lang="tr-TR"/>
          </a:p>
        </p:txBody>
      </p:sp>
    </p:spTree>
    <p:extLst>
      <p:ext uri="{BB962C8B-B14F-4D97-AF65-F5344CB8AC3E}">
        <p14:creationId xmlns:p14="http://schemas.microsoft.com/office/powerpoint/2010/main" val="3710080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noProof="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D88D3-65C0-4323-B205-1B1076744899}" type="datetime1">
              <a:rPr lang="tr-TR" smtClean="0"/>
              <a:pPr/>
              <a:t>17.08.2023</a:t>
            </a:fld>
            <a:endParaRPr lang="tr-TR" dirty="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noProof="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noProof="0"/>
              <a:t>Asıl metin stillerini düzenlemek için tıklayın</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80C23-2D1B-428D-A795-9CEE18AC3AC9}" type="slidenum">
              <a:rPr lang="tr-TR" noProof="0" smtClean="0"/>
              <a:t>‹#›</a:t>
            </a:fld>
            <a:endParaRPr lang="tr-TR" noProof="0"/>
          </a:p>
        </p:txBody>
      </p:sp>
    </p:spTree>
    <p:extLst>
      <p:ext uri="{BB962C8B-B14F-4D97-AF65-F5344CB8AC3E}">
        <p14:creationId xmlns:p14="http://schemas.microsoft.com/office/powerpoint/2010/main" val="2833214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1DA80C23-2D1B-428D-A795-9CEE18AC3AC9}" type="slidenum">
              <a:rPr lang="tr-TR" smtClean="0"/>
              <a:t>1</a:t>
            </a:fld>
            <a:endParaRPr lang="tr-TR"/>
          </a:p>
        </p:txBody>
      </p:sp>
    </p:spTree>
    <p:extLst>
      <p:ext uri="{BB962C8B-B14F-4D97-AF65-F5344CB8AC3E}">
        <p14:creationId xmlns:p14="http://schemas.microsoft.com/office/powerpoint/2010/main" val="208906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1DA80C23-2D1B-428D-A795-9CEE18AC3AC9}" type="slidenum">
              <a:rPr lang="tr-TR" smtClean="0"/>
              <a:t>10</a:t>
            </a:fld>
            <a:endParaRPr lang="tr-TR"/>
          </a:p>
        </p:txBody>
      </p:sp>
    </p:spTree>
    <p:extLst>
      <p:ext uri="{BB962C8B-B14F-4D97-AF65-F5344CB8AC3E}">
        <p14:creationId xmlns:p14="http://schemas.microsoft.com/office/powerpoint/2010/main" val="1599371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1DA80C23-2D1B-428D-A795-9CEE18AC3AC9}" type="slidenum">
              <a:rPr lang="tr-TR" smtClean="0"/>
              <a:t>2</a:t>
            </a:fld>
            <a:endParaRPr lang="tr-TR"/>
          </a:p>
        </p:txBody>
      </p:sp>
    </p:spTree>
    <p:extLst>
      <p:ext uri="{BB962C8B-B14F-4D97-AF65-F5344CB8AC3E}">
        <p14:creationId xmlns:p14="http://schemas.microsoft.com/office/powerpoint/2010/main" val="1782945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1DA80C23-2D1B-428D-A795-9CEE18AC3AC9}" type="slidenum">
              <a:rPr lang="tr-TR" smtClean="0"/>
              <a:t>3</a:t>
            </a:fld>
            <a:endParaRPr lang="tr-TR"/>
          </a:p>
        </p:txBody>
      </p:sp>
    </p:spTree>
    <p:extLst>
      <p:ext uri="{BB962C8B-B14F-4D97-AF65-F5344CB8AC3E}">
        <p14:creationId xmlns:p14="http://schemas.microsoft.com/office/powerpoint/2010/main" val="92914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A80C23-2D1B-428D-A795-9CEE18AC3AC9}"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277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A80C23-2D1B-428D-A795-9CEE18AC3AC9}"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025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A80C23-2D1B-428D-A795-9CEE18AC3AC9}"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89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A80C23-2D1B-428D-A795-9CEE18AC3AC9}"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877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A80C23-2D1B-428D-A795-9CEE18AC3AC9}"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388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A80C23-2D1B-428D-A795-9CEE18AC3AC9}"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405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2"/>
        </a:solid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tr-TR" noProof="0"/>
              <a:t>Asıl başlık stilini düzenlemek için tıklayın</a:t>
            </a:r>
          </a:p>
        </p:txBody>
      </p:sp>
      <p:sp>
        <p:nvSpPr>
          <p:cNvPr id="3" name="Alt Başlık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7" name="Tarih Yer Tutucusu 6"/>
          <p:cNvSpPr>
            <a:spLocks noGrp="1"/>
          </p:cNvSpPr>
          <p:nvPr>
            <p:ph type="dt" sz="half" idx="10"/>
          </p:nvPr>
        </p:nvSpPr>
        <p:spPr/>
        <p:txBody>
          <a:bodyPr rtlCol="0"/>
          <a:lstStyle/>
          <a:p>
            <a:pPr rtl="0"/>
            <a:fld id="{45CF74AA-AB12-4522-AD52-CE81A8419B5D}" type="datetime1">
              <a:rPr lang="tr-TR" noProof="0" smtClean="0"/>
              <a:t>17.08.2023</a:t>
            </a:fld>
            <a:endParaRPr lang="tr-TR" noProof="0"/>
          </a:p>
        </p:txBody>
      </p:sp>
      <p:sp>
        <p:nvSpPr>
          <p:cNvPr id="8" name="Alt Bilgi Yer Tutucusu 7"/>
          <p:cNvSpPr>
            <a:spLocks noGrp="1"/>
          </p:cNvSpPr>
          <p:nvPr>
            <p:ph type="ftr" sz="quarter" idx="11"/>
          </p:nvPr>
        </p:nvSpPr>
        <p:spPr/>
        <p:txBody>
          <a:bodyPr rtlCol="0"/>
          <a:lstStyle/>
          <a:p>
            <a:pPr rtl="0"/>
            <a:r>
              <a:rPr lang="tr-TR" noProof="0"/>
              <a:t>
              </a:t>
            </a:r>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Dikey Metin Yer Tutucusu 2"/>
          <p:cNvSpPr>
            <a:spLocks noGrp="1"/>
          </p:cNvSpPr>
          <p:nvPr>
            <p:ph type="body" orient="vert" idx="1"/>
          </p:nvPr>
        </p:nvSpPr>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189F3F02-4653-4275-9F86-94C91E831069}" type="datetime1">
              <a:rPr lang="tr-TR" noProof="0" smtClean="0"/>
              <a:t>17.08.2023</a:t>
            </a:fld>
            <a:endParaRPr lang="tr-TR" noProof="0"/>
          </a:p>
        </p:txBody>
      </p:sp>
      <p:sp>
        <p:nvSpPr>
          <p:cNvPr id="5" name="Alt Bilgi Yer Tutucusu 4"/>
          <p:cNvSpPr>
            <a:spLocks noGrp="1"/>
          </p:cNvSpPr>
          <p:nvPr>
            <p:ph type="ftr" sz="quarter" idx="11"/>
          </p:nvPr>
        </p:nvSpPr>
        <p:spPr/>
        <p:txBody>
          <a:bodyPr rtlCol="0"/>
          <a:lstStyle/>
          <a:p>
            <a:pPr rtl="0"/>
            <a:r>
              <a:rPr lang="tr-TR" noProof="0"/>
              <a:t>
              </a:t>
            </a:r>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653112" y="937260"/>
            <a:ext cx="1298608" cy="4983480"/>
          </a:xfrm>
        </p:spPr>
        <p:txBody>
          <a:bodyPr vert="eaVert" rtlCol="0"/>
          <a:lstStyle/>
          <a:p>
            <a:pPr rtl="0"/>
            <a:r>
              <a:rPr lang="tr-TR" noProof="0"/>
              <a:t>Asıl başlık stilini düzenlemek için tıklayın</a:t>
            </a:r>
          </a:p>
        </p:txBody>
      </p:sp>
      <p:sp>
        <p:nvSpPr>
          <p:cNvPr id="3" name="Dikey Metin Yer Tutucusu 2"/>
          <p:cNvSpPr>
            <a:spLocks noGrp="1"/>
          </p:cNvSpPr>
          <p:nvPr>
            <p:ph type="body" orient="vert" idx="1"/>
          </p:nvPr>
        </p:nvSpPr>
        <p:spPr>
          <a:xfrm>
            <a:off x="2231136" y="937260"/>
            <a:ext cx="6198489" cy="4983480"/>
          </a:xfrm>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628840DE-FED3-434A-AAB6-82BE66B02A03}" type="datetime1">
              <a:rPr lang="tr-TR" noProof="0" smtClean="0"/>
              <a:t>17.08.2023</a:t>
            </a:fld>
            <a:endParaRPr lang="tr-TR" noProof="0"/>
          </a:p>
        </p:txBody>
      </p:sp>
      <p:sp>
        <p:nvSpPr>
          <p:cNvPr id="5" name="Alt Bilgi Yer Tutucusu 4"/>
          <p:cNvSpPr>
            <a:spLocks noGrp="1"/>
          </p:cNvSpPr>
          <p:nvPr>
            <p:ph type="ftr" sz="quarter" idx="11"/>
          </p:nvPr>
        </p:nvSpPr>
        <p:spPr/>
        <p:txBody>
          <a:bodyPr rtlCol="0"/>
          <a:lstStyle/>
          <a:p>
            <a:pPr rtl="0"/>
            <a:r>
              <a:rPr lang="tr-TR" noProof="0"/>
              <a:t>
              </a:t>
            </a:r>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p:cNvSpPr>
            <a:spLocks noGrp="1"/>
          </p:cNvSpPr>
          <p:nvPr>
            <p:ph type="dt" sz="half" idx="10"/>
          </p:nvPr>
        </p:nvSpPr>
        <p:spPr/>
        <p:txBody>
          <a:bodyPr rtlCol="0"/>
          <a:lstStyle/>
          <a:p>
            <a:pPr rtl="0"/>
            <a:fld id="{312B3352-A941-469C-9119-FB6CD7DF2158}" type="datetime1">
              <a:rPr lang="tr-TR" noProof="0" smtClean="0"/>
              <a:t>17.08.2023</a:t>
            </a:fld>
            <a:endParaRPr lang="tr-TR" noProof="0"/>
          </a:p>
        </p:txBody>
      </p:sp>
      <p:sp>
        <p:nvSpPr>
          <p:cNvPr id="8" name="Alt Bilgi Yer Tutucusu 7"/>
          <p:cNvSpPr>
            <a:spLocks noGrp="1"/>
          </p:cNvSpPr>
          <p:nvPr>
            <p:ph type="ftr" sz="quarter" idx="11"/>
          </p:nvPr>
        </p:nvSpPr>
        <p:spPr/>
        <p:txBody>
          <a:bodyPr rtlCol="0"/>
          <a:lstStyle/>
          <a:p>
            <a:pPr rtl="0"/>
            <a:r>
              <a:rPr lang="tr-TR" noProof="0"/>
              <a:t>
              </a:t>
            </a:r>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solidFill>
          <a:schemeClr val="accent1"/>
        </a:solid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tr-TR" noProof="0"/>
              <a:t>Asıl başlık stilini düzenlemek için tıklayın</a:t>
            </a:r>
          </a:p>
        </p:txBody>
      </p:sp>
      <p:sp>
        <p:nvSpPr>
          <p:cNvPr id="3" name="Metin Yer Tutucusu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7" name="Tarih Yer Tutucusu 6"/>
          <p:cNvSpPr>
            <a:spLocks noGrp="1"/>
          </p:cNvSpPr>
          <p:nvPr>
            <p:ph type="dt" sz="half" idx="10"/>
          </p:nvPr>
        </p:nvSpPr>
        <p:spPr/>
        <p:txBody>
          <a:bodyPr rtlCol="0"/>
          <a:lstStyle/>
          <a:p>
            <a:pPr rtl="0"/>
            <a:fld id="{B6E86A24-3A25-44A2-90E2-F6F99F87BF62}" type="datetime1">
              <a:rPr lang="tr-TR" noProof="0" smtClean="0"/>
              <a:t>17.08.2023</a:t>
            </a:fld>
            <a:endParaRPr lang="tr-TR" noProof="0"/>
          </a:p>
        </p:txBody>
      </p:sp>
      <p:sp>
        <p:nvSpPr>
          <p:cNvPr id="8" name="Alt Bilgi Yer Tutucusu 7"/>
          <p:cNvSpPr>
            <a:spLocks noGrp="1"/>
          </p:cNvSpPr>
          <p:nvPr>
            <p:ph type="ftr" sz="quarter" idx="11"/>
          </p:nvPr>
        </p:nvSpPr>
        <p:spPr/>
        <p:txBody>
          <a:bodyPr rtlCol="0"/>
          <a:lstStyle/>
          <a:p>
            <a:pPr rtl="0"/>
            <a:r>
              <a:rPr lang="tr-TR" noProof="0"/>
              <a:t>
              </a:t>
            </a:r>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sz="half" idx="1"/>
          </p:nvPr>
        </p:nvSpPr>
        <p:spPr>
          <a:xfrm>
            <a:off x="1581912" y="2638044"/>
            <a:ext cx="4271771" cy="3101982"/>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p:cNvSpPr>
            <a:spLocks noGrp="1"/>
          </p:cNvSpPr>
          <p:nvPr>
            <p:ph sz="half" idx="2"/>
          </p:nvPr>
        </p:nvSpPr>
        <p:spPr>
          <a:xfrm>
            <a:off x="6338315" y="2638044"/>
            <a:ext cx="4270247" cy="3101982"/>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8" name="Tarih Yer Tutucusu 7"/>
          <p:cNvSpPr>
            <a:spLocks noGrp="1"/>
          </p:cNvSpPr>
          <p:nvPr>
            <p:ph type="dt" sz="half" idx="10"/>
          </p:nvPr>
        </p:nvSpPr>
        <p:spPr/>
        <p:txBody>
          <a:bodyPr rtlCol="0"/>
          <a:lstStyle/>
          <a:p>
            <a:pPr rtl="0"/>
            <a:fld id="{4A86E4D0-8E58-420A-84EC-264848B79ACE}" type="datetime1">
              <a:rPr lang="tr-TR" noProof="0" smtClean="0"/>
              <a:t>17.08.2023</a:t>
            </a:fld>
            <a:endParaRPr lang="tr-TR" noProof="0"/>
          </a:p>
        </p:txBody>
      </p:sp>
      <p:sp>
        <p:nvSpPr>
          <p:cNvPr id="9" name="Alt Bilgi Yer Tutucusu 8"/>
          <p:cNvSpPr>
            <a:spLocks noGrp="1"/>
          </p:cNvSpPr>
          <p:nvPr>
            <p:ph type="ftr" sz="quarter" idx="11"/>
          </p:nvPr>
        </p:nvSpPr>
        <p:spPr/>
        <p:txBody>
          <a:bodyPr rtlCol="0"/>
          <a:lstStyle/>
          <a:p>
            <a:pPr rtl="0"/>
            <a:r>
              <a:rPr lang="tr-TR" noProof="0"/>
              <a:t>
              </a:t>
            </a:r>
          </a:p>
        </p:txBody>
      </p:sp>
      <p:sp>
        <p:nvSpPr>
          <p:cNvPr id="10" name="Slayt Numarası Yer Tutucusu 9"/>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583436" y="3143250"/>
            <a:ext cx="4270248" cy="2596776"/>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İçerik Yer Tutucusu 5"/>
          <p:cNvSpPr>
            <a:spLocks noGrp="1"/>
          </p:cNvSpPr>
          <p:nvPr>
            <p:ph sz="quarter" idx="4"/>
          </p:nvPr>
        </p:nvSpPr>
        <p:spPr>
          <a:xfrm>
            <a:off x="6338316" y="3143250"/>
            <a:ext cx="4253484" cy="2596776"/>
          </a:xfrm>
        </p:spPr>
        <p:txBody>
          <a:bodyPr rtlCol="0"/>
          <a:lstStyle>
            <a:lvl5pPr>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1" name="Metin Yer Tutucusu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7" name="Tarih Yer Tutucusu 6"/>
          <p:cNvSpPr>
            <a:spLocks noGrp="1"/>
          </p:cNvSpPr>
          <p:nvPr>
            <p:ph type="dt" sz="half" idx="10"/>
          </p:nvPr>
        </p:nvSpPr>
        <p:spPr/>
        <p:txBody>
          <a:bodyPr rtlCol="0"/>
          <a:lstStyle/>
          <a:p>
            <a:pPr rtl="0"/>
            <a:fld id="{5047D64C-3892-4BA3-8571-F21182CAE7AE}" type="datetime1">
              <a:rPr lang="tr-TR" noProof="0" smtClean="0"/>
              <a:t>17.08.2023</a:t>
            </a:fld>
            <a:endParaRPr lang="tr-TR" noProof="0"/>
          </a:p>
        </p:txBody>
      </p:sp>
      <p:sp>
        <p:nvSpPr>
          <p:cNvPr id="8" name="Alt Bilgi Yer Tutucusu 7"/>
          <p:cNvSpPr>
            <a:spLocks noGrp="1"/>
          </p:cNvSpPr>
          <p:nvPr>
            <p:ph type="ftr" sz="quarter" idx="11"/>
          </p:nvPr>
        </p:nvSpPr>
        <p:spPr/>
        <p:txBody>
          <a:bodyPr rtlCol="0"/>
          <a:lstStyle/>
          <a:p>
            <a:pPr rtl="0"/>
            <a:r>
              <a:rPr lang="tr-TR" noProof="0"/>
              <a:t>
              </a:t>
            </a:r>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pPr/>
              <a:t>‹#›</a:t>
            </a:fld>
            <a:endParaRPr lang="tr-TR" noProof="0"/>
          </a:p>
        </p:txBody>
      </p:sp>
      <p:sp>
        <p:nvSpPr>
          <p:cNvPr id="10" name="Başlık 9"/>
          <p:cNvSpPr>
            <a:spLocks noGrp="1"/>
          </p:cNvSpPr>
          <p:nvPr>
            <p:ph type="title"/>
          </p:nvPr>
        </p:nvSpPr>
        <p:spPr/>
        <p:txBody>
          <a:bodyPr rtlCol="0"/>
          <a:lstStyle/>
          <a:p>
            <a:pPr rtl="0"/>
            <a:r>
              <a:rPr lang="tr-TR" noProof="0"/>
              <a:t>Asıl başlık stilini düzenlemek için tıklayın</a:t>
            </a:r>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Tarih Yer Tutucusu 2"/>
          <p:cNvSpPr>
            <a:spLocks noGrp="1"/>
          </p:cNvSpPr>
          <p:nvPr>
            <p:ph type="dt" sz="half" idx="10"/>
          </p:nvPr>
        </p:nvSpPr>
        <p:spPr/>
        <p:txBody>
          <a:bodyPr rtlCol="0"/>
          <a:lstStyle/>
          <a:p>
            <a:pPr rtl="0"/>
            <a:fld id="{F4F681A7-DBD2-4499-9D4E-39347E3BD663}" type="datetime1">
              <a:rPr lang="tr-TR" noProof="0" smtClean="0"/>
              <a:t>17.08.2023</a:t>
            </a:fld>
            <a:endParaRPr lang="tr-TR" noProof="0"/>
          </a:p>
        </p:txBody>
      </p:sp>
      <p:sp>
        <p:nvSpPr>
          <p:cNvPr id="4" name="Alt Bilgi Yer Tutucusu 3"/>
          <p:cNvSpPr>
            <a:spLocks noGrp="1"/>
          </p:cNvSpPr>
          <p:nvPr>
            <p:ph type="ftr" sz="quarter" idx="11"/>
          </p:nvPr>
        </p:nvSpPr>
        <p:spPr/>
        <p:txBody>
          <a:bodyPr rtlCol="0"/>
          <a:lstStyle/>
          <a:p>
            <a:pPr rtl="0"/>
            <a:r>
              <a:rPr lang="tr-TR" noProof="0"/>
              <a:t>
              </a:t>
            </a:r>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F1882A40-34A8-429E-ADC3-268BE87F510D}" type="datetime1">
              <a:rPr lang="tr-TR" noProof="0" smtClean="0"/>
              <a:t>17.08.2023</a:t>
            </a:fld>
            <a:endParaRPr lang="tr-TR" noProof="0"/>
          </a:p>
        </p:txBody>
      </p:sp>
      <p:sp>
        <p:nvSpPr>
          <p:cNvPr id="3" name="Alt Bilgi Yer Tutucusu 2"/>
          <p:cNvSpPr>
            <a:spLocks noGrp="1"/>
          </p:cNvSpPr>
          <p:nvPr>
            <p:ph type="ftr" sz="quarter" idx="11"/>
          </p:nvPr>
        </p:nvSpPr>
        <p:spPr/>
        <p:txBody>
          <a:bodyPr rtlCol="0"/>
          <a:lstStyle/>
          <a:p>
            <a:pPr rtl="0"/>
            <a:r>
              <a:rPr lang="tr-TR" noProof="0"/>
              <a:t>
              </a:t>
            </a:r>
          </a:p>
        </p:txBody>
      </p:sp>
      <p:sp>
        <p:nvSpPr>
          <p:cNvPr id="4" name="Slayt Numarası Yer Tutucusu 3"/>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6" name="Dikdörtgen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tr-TR" noProof="0"/>
              <a:t>Asıl başlık stilini düzenlemek için tıklayın</a:t>
            </a:r>
          </a:p>
        </p:txBody>
      </p:sp>
      <p:sp>
        <p:nvSpPr>
          <p:cNvPr id="3" name="İçerik Yer Tutucusu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9" name="Tarih Yer Tutucusu 8"/>
          <p:cNvSpPr>
            <a:spLocks noGrp="1"/>
          </p:cNvSpPr>
          <p:nvPr>
            <p:ph type="dt" sz="half" idx="10"/>
          </p:nvPr>
        </p:nvSpPr>
        <p:spPr/>
        <p:txBody>
          <a:bodyPr rtlCol="0"/>
          <a:lstStyle/>
          <a:p>
            <a:pPr rtl="0"/>
            <a:fld id="{9DD5127B-72F0-478C-ABA1-D5341E2BAFB4}" type="datetime1">
              <a:rPr lang="tr-TR" noProof="0" smtClean="0"/>
              <a:t>17.08.2023</a:t>
            </a:fld>
            <a:endParaRPr lang="tr-TR" noProof="0"/>
          </a:p>
        </p:txBody>
      </p:sp>
      <p:sp>
        <p:nvSpPr>
          <p:cNvPr id="10" name="Alt Bilgi Yer Tutucusu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tr-TR" noProof="0"/>
              <a:t>
              </a:t>
            </a:r>
          </a:p>
        </p:txBody>
      </p:sp>
      <p:sp>
        <p:nvSpPr>
          <p:cNvPr id="11" name="Slayt Numarası Yer Tutucusu 10"/>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18" name="Dikdörtgen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tr-TR" noProof="0"/>
              <a:t>Asıl başlık stilini düzenlemek için tıklayın</a:t>
            </a:r>
          </a:p>
        </p:txBody>
      </p:sp>
      <p:sp>
        <p:nvSpPr>
          <p:cNvPr id="3" name="Resim Yer Tutucusu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4" name="Metin Yer Tutucusu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8" name="Tarih Yer Tutucusu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87D9ECA1-FEFA-4C15-8CA8-BBAA17B5FBA0}" type="datetime1">
              <a:rPr lang="tr-TR" noProof="0" smtClean="0"/>
              <a:t>17.08.2023</a:t>
            </a:fld>
            <a:endParaRPr lang="tr-TR" noProof="0"/>
          </a:p>
        </p:txBody>
      </p:sp>
      <p:sp>
        <p:nvSpPr>
          <p:cNvPr id="9" name="Alt Bilgi Yer Tutucusu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tr-TR" noProof="0"/>
              <a:t>
              </a:t>
            </a:r>
          </a:p>
        </p:txBody>
      </p:sp>
      <p:sp>
        <p:nvSpPr>
          <p:cNvPr id="10" name="Slayt Numarası Yer Tutucusu 9"/>
          <p:cNvSpPr>
            <a:spLocks noGrp="1"/>
          </p:cNvSpPr>
          <p:nvPr>
            <p:ph type="sldNum" sz="quarter" idx="12"/>
          </p:nvPr>
        </p:nvSpPr>
        <p:spPr/>
        <p:txBody>
          <a:bodyPr rtlCol="0"/>
          <a:lstStyle/>
          <a:p>
            <a:pPr rtl="0"/>
            <a:fld id="{6D22F896-40B5-4ADD-8801-0D06FADFA095}" type="slidenum">
              <a:rPr lang="tr-TR" noProof="0" smtClean="0"/>
              <a:t>‹#›</a:t>
            </a:fld>
            <a:endParaRPr lang="tr-TR" noProof="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Başlık Yer Tutucusu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tr-TR" noProof="0"/>
              <a:t>Asıl başlık stilini düzenlemek için tıklayın</a:t>
            </a:r>
          </a:p>
        </p:txBody>
      </p:sp>
      <p:sp>
        <p:nvSpPr>
          <p:cNvPr id="3" name="Metin Yer Tutucusu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67DDBA59-BD00-49D6-840F-CF44A7D75F3F}" type="datetime1">
              <a:rPr lang="tr-TR" noProof="0" smtClean="0"/>
              <a:t>17.08.2023</a:t>
            </a:fld>
            <a:endParaRPr lang="tr-TR" noProof="0"/>
          </a:p>
        </p:txBody>
      </p:sp>
      <p:sp>
        <p:nvSpPr>
          <p:cNvPr id="5" name="Alt Bilgi Yer Tutucusu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r>
              <a:rPr lang="tr-TR" noProof="0"/>
              <a:t>
              </a:t>
            </a:r>
          </a:p>
        </p:txBody>
      </p:sp>
      <p:sp>
        <p:nvSpPr>
          <p:cNvPr id="6" name="Slayt Numarası Yer Tutucusu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6D22F896-40B5-4ADD-8801-0D06FADFA095}" type="slidenum">
              <a:rPr lang="tr-TR" noProof="0" smtClean="0"/>
              <a:pPr/>
              <a:t>‹#›</a:t>
            </a:fld>
            <a:endParaRPr lang="tr-TR" noProof="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gi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gif"/><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19.gif"/></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gif"/></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a:ln>
                <a:noFill/>
              </a:ln>
              <a:solidFill>
                <a:srgbClr val="FFFFFF"/>
              </a:solidFill>
              <a:effectLst/>
              <a:uLnTx/>
              <a:uFillTx/>
              <a:latin typeface="Gill Sans MT" panose="020B0502020104020203"/>
              <a:ea typeface="+mn-ea"/>
              <a:cs typeface="+mn-cs"/>
            </a:endParaRPr>
          </a:p>
        </p:txBody>
      </p:sp>
      <p:sp>
        <p:nvSpPr>
          <p:cNvPr id="2" name="Başlık 1">
            <a:extLst>
              <a:ext uri="{FF2B5EF4-FFF2-40B4-BE49-F238E27FC236}">
                <a16:creationId xmlns:a16="http://schemas.microsoft.com/office/drawing/2014/main" id="{050E78D6-F072-48E7-8270-20EFBDD26F36}"/>
              </a:ext>
            </a:extLst>
          </p:cNvPr>
          <p:cNvSpPr>
            <a:spLocks noGrp="1"/>
          </p:cNvSpPr>
          <p:nvPr>
            <p:ph type="ctrTitle"/>
          </p:nvPr>
        </p:nvSpPr>
        <p:spPr>
          <a:xfrm>
            <a:off x="467787" y="2095894"/>
            <a:ext cx="5066739" cy="2909243"/>
          </a:xfrm>
          <a:noFill/>
          <a:ln>
            <a:solidFill>
              <a:schemeClr val="tx1"/>
            </a:solidFill>
          </a:ln>
          <a:effectLst>
            <a:glow rad="152400">
              <a:schemeClr val="tx1">
                <a:alpha val="13000"/>
              </a:schemeClr>
            </a:glow>
          </a:effectLst>
        </p:spPr>
        <p:txBody>
          <a:bodyPr rtlCol="0">
            <a:normAutofit/>
          </a:bodyPr>
          <a:lstStyle/>
          <a:p>
            <a:pPr rtl="0"/>
            <a:r>
              <a:rPr lang="en-US" sz="3000" dirty="0" err="1">
                <a:solidFill>
                  <a:schemeClr val="tx1"/>
                </a:solidFill>
              </a:rPr>
              <a:t>Favori</a:t>
            </a:r>
            <a:r>
              <a:rPr lang="tr-TR" sz="3000" dirty="0">
                <a:solidFill>
                  <a:schemeClr val="tx1"/>
                </a:solidFill>
              </a:rPr>
              <a:t> NOSTALJI</a:t>
            </a:r>
            <a:r>
              <a:rPr lang="en-US" sz="3000" dirty="0">
                <a:solidFill>
                  <a:schemeClr val="tx1"/>
                </a:solidFill>
              </a:rPr>
              <a:t> pc </a:t>
            </a:r>
            <a:r>
              <a:rPr lang="en-US" sz="3000" dirty="0" err="1">
                <a:solidFill>
                  <a:schemeClr val="tx1"/>
                </a:solidFill>
              </a:rPr>
              <a:t>oyunlarim</a:t>
            </a:r>
            <a:endParaRPr lang="tr-TR" sz="3000" dirty="0">
              <a:solidFill>
                <a:schemeClr val="tx1"/>
              </a:solidFill>
            </a:endParaRPr>
          </a:p>
        </p:txBody>
      </p:sp>
      <p:pic>
        <p:nvPicPr>
          <p:cNvPr id="5" name="Resim 4" descr="Ticari finansman rakamları">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
        <p:nvSpPr>
          <p:cNvPr id="6" name="Alt Başlık 5">
            <a:extLst>
              <a:ext uri="{FF2B5EF4-FFF2-40B4-BE49-F238E27FC236}">
                <a16:creationId xmlns:a16="http://schemas.microsoft.com/office/drawing/2014/main" id="{EF06F71E-C78D-4459-E4D4-78726FE752FF}"/>
              </a:ext>
            </a:extLst>
          </p:cNvPr>
          <p:cNvSpPr>
            <a:spLocks noGrp="1"/>
          </p:cNvSpPr>
          <p:nvPr>
            <p:ph type="subTitle" idx="1"/>
          </p:nvPr>
        </p:nvSpPr>
        <p:spPr/>
        <p:txBody>
          <a:bodyPr/>
          <a:lstStyle/>
          <a:p>
            <a:endParaRPr lang="tr-TR"/>
          </a:p>
        </p:txBody>
      </p:sp>
      <p:pic>
        <p:nvPicPr>
          <p:cNvPr id="8" name="Resim 7">
            <a:extLst>
              <a:ext uri="{FF2B5EF4-FFF2-40B4-BE49-F238E27FC236}">
                <a16:creationId xmlns:a16="http://schemas.microsoft.com/office/drawing/2014/main" id="{C53BD5DB-D3AC-AB0C-3C6A-B92CA90CE97E}"/>
              </a:ext>
            </a:extLst>
          </p:cNvPr>
          <p:cNvPicPr>
            <a:picLocks noChangeAspect="1"/>
          </p:cNvPicPr>
          <p:nvPr/>
        </p:nvPicPr>
        <p:blipFill>
          <a:blip r:embed="rId4"/>
          <a:stretch>
            <a:fillRect/>
          </a:stretch>
        </p:blipFill>
        <p:spPr>
          <a:xfrm>
            <a:off x="6077432" y="13846"/>
            <a:ext cx="9371115" cy="6857990"/>
          </a:xfrm>
          <a:prstGeom prst="rect">
            <a:avLst/>
          </a:prstGeom>
        </p:spPr>
      </p:pic>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F70220-677A-411B-B416-94321A555329}"/>
              </a:ext>
            </a:extLst>
          </p:cNvPr>
          <p:cNvSpPr>
            <a:spLocks noGrp="1"/>
          </p:cNvSpPr>
          <p:nvPr>
            <p:ph type="title"/>
          </p:nvPr>
        </p:nvSpPr>
        <p:spPr>
          <a:xfrm>
            <a:off x="6888461" y="3014044"/>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tr-TR">
                <a:solidFill>
                  <a:schemeClr val="bg1"/>
                </a:solidFill>
              </a:rPr>
              <a:t>Teşekkürler</a:t>
            </a:r>
          </a:p>
        </p:txBody>
      </p:sp>
      <p:pic>
        <p:nvPicPr>
          <p:cNvPr id="4" name="Resim 3" descr="Kalemle finansal rakamlara işaret eden bir el">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pic>
        <p:nvPicPr>
          <p:cNvPr id="6" name="Resim 5">
            <a:extLst>
              <a:ext uri="{FF2B5EF4-FFF2-40B4-BE49-F238E27FC236}">
                <a16:creationId xmlns:a16="http://schemas.microsoft.com/office/drawing/2014/main" id="{2FC5FC53-53EB-CA74-E222-AB616F066F4F}"/>
              </a:ext>
            </a:extLst>
          </p:cNvPr>
          <p:cNvPicPr>
            <a:picLocks noChangeAspect="1"/>
          </p:cNvPicPr>
          <p:nvPr/>
        </p:nvPicPr>
        <p:blipFill rotWithShape="1">
          <a:blip r:embed="rId4"/>
          <a:srcRect l="20390" t="3705" r="25134" b="-1"/>
          <a:stretch/>
        </p:blipFill>
        <p:spPr>
          <a:xfrm>
            <a:off x="1" y="0"/>
            <a:ext cx="5509090" cy="6857990"/>
          </a:xfrm>
          <a:prstGeom prst="rect">
            <a:avLst/>
          </a:prstGeom>
        </p:spPr>
      </p:pic>
      <p:sp>
        <p:nvSpPr>
          <p:cNvPr id="8" name="İçerik Yer Tutucusu 7">
            <a:extLst>
              <a:ext uri="{FF2B5EF4-FFF2-40B4-BE49-F238E27FC236}">
                <a16:creationId xmlns:a16="http://schemas.microsoft.com/office/drawing/2014/main" id="{01D9CC79-A124-106A-2706-7F6A8B627A6B}"/>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267384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Dikdörtgen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2" name="Dikdörtgen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tr-TR" dirty="0"/>
          </a:p>
        </p:txBody>
      </p:sp>
      <p:sp>
        <p:nvSpPr>
          <p:cNvPr id="2" name="Başlık 1">
            <a:extLst>
              <a:ext uri="{FF2B5EF4-FFF2-40B4-BE49-F238E27FC236}">
                <a16:creationId xmlns:a16="http://schemas.microsoft.com/office/drawing/2014/main" id="{9C9DE503-F7C2-4A40-83F4-4DE931E7D9DE}"/>
              </a:ext>
            </a:extLst>
          </p:cNvPr>
          <p:cNvSpPr>
            <a:spLocks noGrp="1"/>
          </p:cNvSpPr>
          <p:nvPr>
            <p:ph type="title"/>
          </p:nvPr>
        </p:nvSpPr>
        <p:spPr>
          <a:xfrm>
            <a:off x="277645" y="280803"/>
            <a:ext cx="4076146" cy="820633"/>
          </a:xfrm>
          <a:noFill/>
          <a:ln>
            <a:solidFill>
              <a:schemeClr val="bg1"/>
            </a:solidFill>
          </a:ln>
          <a:effectLst>
            <a:glow rad="152400">
              <a:schemeClr val="bg1">
                <a:alpha val="13000"/>
              </a:schemeClr>
            </a:glow>
          </a:effectLst>
        </p:spPr>
        <p:txBody>
          <a:bodyPr wrap="square" rtlCol="0">
            <a:noAutofit/>
          </a:bodyPr>
          <a:lstStyle/>
          <a:p>
            <a:pPr rtl="0"/>
            <a:r>
              <a:rPr lang="en-US" sz="1800" dirty="0">
                <a:solidFill>
                  <a:schemeClr val="bg1"/>
                </a:solidFill>
              </a:rPr>
              <a:t>Raptor: call of the shadows (1994 </a:t>
            </a:r>
            <a:r>
              <a:rPr lang="en-US" sz="1800" dirty="0" err="1">
                <a:solidFill>
                  <a:schemeClr val="bg1"/>
                </a:solidFill>
              </a:rPr>
              <a:t>ms-dos</a:t>
            </a:r>
            <a:r>
              <a:rPr lang="en-US" sz="1800" dirty="0">
                <a:solidFill>
                  <a:schemeClr val="bg1"/>
                </a:solidFill>
              </a:rPr>
              <a:t>)</a:t>
            </a:r>
            <a:endParaRPr lang="tr-TR" sz="1800" dirty="0">
              <a:solidFill>
                <a:schemeClr val="bg1"/>
              </a:solidFill>
            </a:endParaRPr>
          </a:p>
        </p:txBody>
      </p:sp>
      <p:pic>
        <p:nvPicPr>
          <p:cNvPr id="4" name="Resim 3" descr="Ticari finansman rakamları">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pic>
        <p:nvPicPr>
          <p:cNvPr id="11" name="Resim 10">
            <a:extLst>
              <a:ext uri="{FF2B5EF4-FFF2-40B4-BE49-F238E27FC236}">
                <a16:creationId xmlns:a16="http://schemas.microsoft.com/office/drawing/2014/main" id="{AC1E1BFD-3B78-0805-F7F6-141EC948FA28}"/>
              </a:ext>
            </a:extLst>
          </p:cNvPr>
          <p:cNvPicPr>
            <a:picLocks noChangeAspect="1"/>
          </p:cNvPicPr>
          <p:nvPr/>
        </p:nvPicPr>
        <p:blipFill>
          <a:blip r:embed="rId4"/>
          <a:stretch>
            <a:fillRect/>
          </a:stretch>
        </p:blipFill>
        <p:spPr>
          <a:xfrm>
            <a:off x="4621692" y="3127664"/>
            <a:ext cx="7541091" cy="3730336"/>
          </a:xfrm>
          <a:prstGeom prst="rect">
            <a:avLst/>
          </a:prstGeom>
        </p:spPr>
      </p:pic>
      <p:pic>
        <p:nvPicPr>
          <p:cNvPr id="14" name="Resim 13">
            <a:extLst>
              <a:ext uri="{FF2B5EF4-FFF2-40B4-BE49-F238E27FC236}">
                <a16:creationId xmlns:a16="http://schemas.microsoft.com/office/drawing/2014/main" id="{16800421-436A-DB58-B841-ABB8E03F24D0}"/>
              </a:ext>
            </a:extLst>
          </p:cNvPr>
          <p:cNvPicPr>
            <a:picLocks noChangeAspect="1"/>
          </p:cNvPicPr>
          <p:nvPr/>
        </p:nvPicPr>
        <p:blipFill>
          <a:blip r:embed="rId5"/>
          <a:stretch>
            <a:fillRect/>
          </a:stretch>
        </p:blipFill>
        <p:spPr>
          <a:xfrm>
            <a:off x="7207983" y="0"/>
            <a:ext cx="4954799" cy="3127664"/>
          </a:xfrm>
          <a:prstGeom prst="rect">
            <a:avLst/>
          </a:prstGeom>
        </p:spPr>
      </p:pic>
      <p:pic>
        <p:nvPicPr>
          <p:cNvPr id="8" name="İçerik Yer Tutucusu 7">
            <a:extLst>
              <a:ext uri="{FF2B5EF4-FFF2-40B4-BE49-F238E27FC236}">
                <a16:creationId xmlns:a16="http://schemas.microsoft.com/office/drawing/2014/main" id="{EA96F91F-9525-77A1-7661-9C00963632DA}"/>
              </a:ext>
            </a:extLst>
          </p:cNvPr>
          <p:cNvPicPr>
            <a:picLocks noGrp="1" noChangeAspect="1"/>
          </p:cNvPicPr>
          <p:nvPr>
            <p:ph idx="1"/>
          </p:nvPr>
        </p:nvPicPr>
        <p:blipFill>
          <a:blip r:embed="rId6"/>
          <a:stretch>
            <a:fillRect/>
          </a:stretch>
        </p:blipFill>
        <p:spPr>
          <a:xfrm>
            <a:off x="4650908" y="0"/>
            <a:ext cx="2557075" cy="3127664"/>
          </a:xfrm>
        </p:spPr>
      </p:pic>
      <p:sp>
        <p:nvSpPr>
          <p:cNvPr id="15" name="İçerik Yer Tutucusu 2">
            <a:extLst>
              <a:ext uri="{FF2B5EF4-FFF2-40B4-BE49-F238E27FC236}">
                <a16:creationId xmlns:a16="http://schemas.microsoft.com/office/drawing/2014/main" id="{EB5E12C6-0237-D55F-83F0-B9FED3608E89}"/>
              </a:ext>
            </a:extLst>
          </p:cNvPr>
          <p:cNvSpPr txBox="1">
            <a:spLocks/>
          </p:cNvSpPr>
          <p:nvPr/>
        </p:nvSpPr>
        <p:spPr>
          <a:xfrm>
            <a:off x="277646" y="1342580"/>
            <a:ext cx="4190446" cy="550502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tr-TR" b="0" i="0" dirty="0">
                <a:solidFill>
                  <a:srgbClr val="D1D5DB"/>
                </a:solidFill>
                <a:effectLst/>
                <a:latin typeface="Söhne"/>
              </a:rPr>
              <a:t>Oyun, 21. yüzyılda geçmekte ve oyuncu, gelecekteki dünyayı tehdit eden kötü niyetli güçlere karşı savaşan bir pilotun gelişmiş savaş uçağı "</a:t>
            </a:r>
            <a:r>
              <a:rPr lang="tr-TR" b="0" i="0" dirty="0" err="1">
                <a:solidFill>
                  <a:srgbClr val="D1D5DB"/>
                </a:solidFill>
                <a:effectLst/>
                <a:latin typeface="Söhne"/>
              </a:rPr>
              <a:t>Raptor</a:t>
            </a:r>
            <a:r>
              <a:rPr lang="tr-TR" b="0" i="0" dirty="0">
                <a:solidFill>
                  <a:srgbClr val="D1D5DB"/>
                </a:solidFill>
                <a:effectLst/>
                <a:latin typeface="Söhne"/>
              </a:rPr>
              <a:t>" ile çeşitli görevlerde yer alır. </a:t>
            </a:r>
          </a:p>
          <a:p>
            <a:endParaRPr lang="tr-TR" dirty="0">
              <a:solidFill>
                <a:srgbClr val="D1D5DB"/>
              </a:solidFill>
              <a:latin typeface="Söhne"/>
            </a:endParaRPr>
          </a:p>
          <a:p>
            <a:r>
              <a:rPr lang="tr-TR" b="0" i="0" dirty="0">
                <a:solidFill>
                  <a:srgbClr val="D1D5DB"/>
                </a:solidFill>
                <a:effectLst/>
                <a:latin typeface="Söhne"/>
              </a:rPr>
              <a:t>Bu görevler genellikle düşman üslerini yok etme, hava ve uzayda düşman uçaklarıyla savaşma gibi görevlerden oluşur. </a:t>
            </a:r>
          </a:p>
          <a:p>
            <a:endParaRPr lang="tr-TR" b="0" i="0" dirty="0">
              <a:solidFill>
                <a:srgbClr val="D1D5DB"/>
              </a:solidFill>
              <a:effectLst/>
              <a:latin typeface="Söhne"/>
            </a:endParaRPr>
          </a:p>
          <a:p>
            <a:r>
              <a:rPr lang="tr-TR" dirty="0">
                <a:solidFill>
                  <a:srgbClr val="D1D5DB"/>
                </a:solidFill>
                <a:latin typeface="Söhne"/>
              </a:rPr>
              <a:t>Oyun üç "sektöre" ayrılmıştır: Bravo Sektörü, Tango Sektörü ve Dış Bölgeler, bunların hepsinde "dalgalar" adı verilen alt görevler vardır ve toplam 27 seviye (sektör başına 9) oluşturur. </a:t>
            </a:r>
          </a:p>
        </p:txBody>
      </p:sp>
    </p:spTree>
    <p:extLst>
      <p:ext uri="{BB962C8B-B14F-4D97-AF65-F5344CB8AC3E}">
        <p14:creationId xmlns:p14="http://schemas.microsoft.com/office/powerpoint/2010/main" val="342431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Dikdörtgen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20" name="Dikdörtgen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8" name="Başlık 1">
            <a:extLst>
              <a:ext uri="{FF2B5EF4-FFF2-40B4-BE49-F238E27FC236}">
                <a16:creationId xmlns:a16="http://schemas.microsoft.com/office/drawing/2014/main" id="{A56DED45-C208-E8AF-2855-2F25FEFDE728}"/>
              </a:ext>
            </a:extLst>
          </p:cNvPr>
          <p:cNvSpPr txBox="1">
            <a:spLocks/>
          </p:cNvSpPr>
          <p:nvPr/>
        </p:nvSpPr>
        <p:spPr bwMode="black">
          <a:xfrm>
            <a:off x="7717536" y="297340"/>
            <a:ext cx="4076146" cy="820633"/>
          </a:xfrm>
          <a:prstGeom prst="rect">
            <a:avLst/>
          </a:prstGeo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800">
                <a:solidFill>
                  <a:schemeClr val="bg1"/>
                </a:solidFill>
              </a:rPr>
              <a:t>Raptor: call of the shadows (1994 ms-dos)</a:t>
            </a:r>
            <a:endParaRPr lang="tr-TR" sz="1800" dirty="0">
              <a:solidFill>
                <a:schemeClr val="bg1"/>
              </a:solidFill>
            </a:endParaRPr>
          </a:p>
        </p:txBody>
      </p:sp>
      <p:sp>
        <p:nvSpPr>
          <p:cNvPr id="9" name="İçerik Yer Tutucusu 2">
            <a:extLst>
              <a:ext uri="{FF2B5EF4-FFF2-40B4-BE49-F238E27FC236}">
                <a16:creationId xmlns:a16="http://schemas.microsoft.com/office/drawing/2014/main" id="{049CAA03-0F5A-AEEF-88E9-EC7D670223EA}"/>
              </a:ext>
            </a:extLst>
          </p:cNvPr>
          <p:cNvSpPr txBox="1">
            <a:spLocks/>
          </p:cNvSpPr>
          <p:nvPr/>
        </p:nvSpPr>
        <p:spPr>
          <a:xfrm>
            <a:off x="7717536" y="1243740"/>
            <a:ext cx="4190446" cy="550502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r>
              <a:rPr kumimoji="0" lang="tr-TR" sz="1800" b="0" i="0" u="none" strike="noStrike" kern="1200" cap="none" spc="0" normalizeH="0" baseline="0" noProof="0" dirty="0">
                <a:ln>
                  <a:noFill/>
                </a:ln>
                <a:solidFill>
                  <a:srgbClr val="D1D5DB"/>
                </a:solidFill>
                <a:effectLst/>
                <a:uLnTx/>
                <a:uFillTx/>
                <a:latin typeface="Söhne"/>
                <a:ea typeface="+mn-ea"/>
                <a:cs typeface="+mn-cs"/>
              </a:rPr>
              <a:t>Bravo Sektörü en "genel" bölümdür. Kıyıdan başlayıp iç kısımlara doğru ilerleyen hedeflerin çoğu askeri üsler ve tesislerdir. İlk dalgalarda büyük petrol siloları göze çarpar ve sondan ikinci dalgada bir rafineri (tank çiftliği) bulunur. Son dalgada, oyuncu </a:t>
            </a:r>
            <a:r>
              <a:rPr kumimoji="0" lang="tr-TR" sz="1800" b="0" i="0" u="none" strike="noStrike" kern="1200" cap="none" spc="0" normalizeH="0" baseline="0" noProof="0" dirty="0" err="1">
                <a:ln>
                  <a:noFill/>
                </a:ln>
                <a:solidFill>
                  <a:srgbClr val="D1D5DB"/>
                </a:solidFill>
                <a:effectLst/>
                <a:uLnTx/>
                <a:uFillTx/>
                <a:latin typeface="Söhne"/>
                <a:ea typeface="+mn-ea"/>
                <a:cs typeface="+mn-cs"/>
              </a:rPr>
              <a:t>Lithos</a:t>
            </a:r>
            <a:r>
              <a:rPr kumimoji="0" lang="tr-TR" sz="1800" b="0" i="0" u="none" strike="noStrike" kern="1200" cap="none" spc="0" normalizeH="0" baseline="0" noProof="0" dirty="0">
                <a:ln>
                  <a:noFill/>
                </a:ln>
                <a:solidFill>
                  <a:srgbClr val="D1D5DB"/>
                </a:solidFill>
                <a:effectLst/>
                <a:uLnTx/>
                <a:uFillTx/>
                <a:latin typeface="Söhne"/>
                <a:ea typeface="+mn-ea"/>
                <a:cs typeface="+mn-cs"/>
              </a:rPr>
              <a:t> Petroleum teçhizatını yok etmek için açık denizde uçar.</a:t>
            </a:r>
          </a:p>
          <a:p>
            <a:pPr marL="228600" marR="0" lvl="0" indent="-22860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r>
              <a:rPr kumimoji="0" lang="tr-TR" sz="1800" b="0" i="0" u="none" strike="noStrike" kern="1200" cap="none" spc="0" normalizeH="0" baseline="0" noProof="0" dirty="0">
                <a:ln>
                  <a:noFill/>
                </a:ln>
                <a:solidFill>
                  <a:srgbClr val="D1D5DB"/>
                </a:solidFill>
                <a:effectLst/>
                <a:uLnTx/>
                <a:uFillTx/>
                <a:latin typeface="Söhne"/>
                <a:ea typeface="+mn-ea"/>
                <a:cs typeface="+mn-cs"/>
              </a:rPr>
              <a:t>Tango Sektöründe her seviye farklı bir temayı takip eder. Bunlar arasında büyük bir su/kimya tesisi, tarım arazisi, orman, şehir ve hava üssü bulunmaktadır. Ormanda antik bir tapınağı yok ettikten sonra, oyuncu üç modüle ayrılan devasa bir uçağı yenmek zorundadır.</a:t>
            </a:r>
          </a:p>
          <a:p>
            <a:pPr marL="228600" marR="0" lvl="0" indent="-22860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r>
              <a:rPr kumimoji="0" lang="tr-TR" sz="1800" b="0" i="0" u="none" strike="noStrike" kern="1200" cap="none" spc="0" normalizeH="0" baseline="0" noProof="0" dirty="0">
                <a:ln>
                  <a:noFill/>
                </a:ln>
                <a:solidFill>
                  <a:srgbClr val="D1D5DB"/>
                </a:solidFill>
                <a:effectLst/>
                <a:uLnTx/>
                <a:uFillTx/>
                <a:latin typeface="Söhne"/>
                <a:ea typeface="+mn-ea"/>
                <a:cs typeface="+mn-cs"/>
              </a:rPr>
              <a:t>Outer </a:t>
            </a:r>
            <a:r>
              <a:rPr kumimoji="0" lang="tr-TR" sz="1800" b="0" i="0" u="none" strike="noStrike" kern="1200" cap="none" spc="0" normalizeH="0" baseline="0" noProof="0" dirty="0" err="1">
                <a:ln>
                  <a:noFill/>
                </a:ln>
                <a:solidFill>
                  <a:srgbClr val="D1D5DB"/>
                </a:solidFill>
                <a:effectLst/>
                <a:uLnTx/>
                <a:uFillTx/>
                <a:latin typeface="Söhne"/>
                <a:ea typeface="+mn-ea"/>
                <a:cs typeface="+mn-cs"/>
              </a:rPr>
              <a:t>Regions'da</a:t>
            </a:r>
            <a:r>
              <a:rPr kumimoji="0" lang="tr-TR" sz="1800" b="0" i="0" u="none" strike="noStrike" kern="1200" cap="none" spc="0" normalizeH="0" baseline="0" noProof="0" dirty="0">
                <a:ln>
                  <a:noFill/>
                </a:ln>
                <a:solidFill>
                  <a:srgbClr val="D1D5DB"/>
                </a:solidFill>
                <a:effectLst/>
                <a:uLnTx/>
                <a:uFillTx/>
                <a:latin typeface="Söhne"/>
                <a:ea typeface="+mn-ea"/>
                <a:cs typeface="+mn-cs"/>
              </a:rPr>
              <a:t> oyuncu farklı gezegenlerde seyahat eder; bunlar bir ay cismi (ay), Mars'a benzer bir kızıl gezegen, bir buz dünyası, bir volkanik dünya ve son olarak bir uzay istasyonundan oluşur.</a:t>
            </a:r>
          </a:p>
        </p:txBody>
      </p:sp>
      <p:pic>
        <p:nvPicPr>
          <p:cNvPr id="10" name="Resim 9" descr="Ticari finansman rakamları">
            <a:extLst>
              <a:ext uri="{FF2B5EF4-FFF2-40B4-BE49-F238E27FC236}">
                <a16:creationId xmlns:a16="http://schemas.microsoft.com/office/drawing/2014/main" id="{E7FE119D-EDA4-CD4E-7A77-1E1E175159C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88" y="0"/>
            <a:ext cx="7541091" cy="6858000"/>
          </a:xfrm>
          <a:prstGeom prst="rect">
            <a:avLst/>
          </a:prstGeom>
        </p:spPr>
      </p:pic>
      <p:pic>
        <p:nvPicPr>
          <p:cNvPr id="11" name="İçerik Yer Tutucusu 6">
            <a:extLst>
              <a:ext uri="{FF2B5EF4-FFF2-40B4-BE49-F238E27FC236}">
                <a16:creationId xmlns:a16="http://schemas.microsoft.com/office/drawing/2014/main" id="{5ED4CF95-9342-83A6-526A-F2CF1820E975}"/>
              </a:ext>
            </a:extLst>
          </p:cNvPr>
          <p:cNvPicPr>
            <a:picLocks noGrp="1" noChangeAspect="1"/>
          </p:cNvPicPr>
          <p:nvPr>
            <p:ph idx="1"/>
          </p:nvPr>
        </p:nvPicPr>
        <p:blipFill>
          <a:blip r:embed="rId4"/>
          <a:stretch>
            <a:fillRect/>
          </a:stretch>
        </p:blipFill>
        <p:spPr>
          <a:xfrm>
            <a:off x="0" y="-10656"/>
            <a:ext cx="5210477" cy="3267204"/>
          </a:xfrm>
        </p:spPr>
      </p:pic>
      <p:pic>
        <p:nvPicPr>
          <p:cNvPr id="12" name="Resim 11">
            <a:extLst>
              <a:ext uri="{FF2B5EF4-FFF2-40B4-BE49-F238E27FC236}">
                <a16:creationId xmlns:a16="http://schemas.microsoft.com/office/drawing/2014/main" id="{9B729925-D87C-5444-A0E9-323B17E4DDDC}"/>
              </a:ext>
            </a:extLst>
          </p:cNvPr>
          <p:cNvPicPr>
            <a:picLocks noChangeAspect="1"/>
          </p:cNvPicPr>
          <p:nvPr/>
        </p:nvPicPr>
        <p:blipFill>
          <a:blip r:embed="rId5"/>
          <a:stretch>
            <a:fillRect/>
          </a:stretch>
        </p:blipFill>
        <p:spPr>
          <a:xfrm>
            <a:off x="1829903" y="3256548"/>
            <a:ext cx="5707800" cy="3601452"/>
          </a:xfrm>
          <a:prstGeom prst="rect">
            <a:avLst/>
          </a:prstGeom>
        </p:spPr>
      </p:pic>
      <p:pic>
        <p:nvPicPr>
          <p:cNvPr id="13" name="Resim 12">
            <a:extLst>
              <a:ext uri="{FF2B5EF4-FFF2-40B4-BE49-F238E27FC236}">
                <a16:creationId xmlns:a16="http://schemas.microsoft.com/office/drawing/2014/main" id="{704A5440-6A24-EC27-111F-05E7E473473A}"/>
              </a:ext>
            </a:extLst>
          </p:cNvPr>
          <p:cNvPicPr>
            <a:picLocks noChangeAspect="1"/>
          </p:cNvPicPr>
          <p:nvPr/>
        </p:nvPicPr>
        <p:blipFill>
          <a:blip r:embed="rId6"/>
          <a:stretch>
            <a:fillRect/>
          </a:stretch>
        </p:blipFill>
        <p:spPr>
          <a:xfrm>
            <a:off x="771020" y="2074817"/>
            <a:ext cx="5552161" cy="3126217"/>
          </a:xfrm>
          <a:prstGeom prst="rect">
            <a:avLst/>
          </a:prstGeom>
        </p:spPr>
      </p:pic>
    </p:spTree>
    <p:extLst>
      <p:ext uri="{BB962C8B-B14F-4D97-AF65-F5344CB8AC3E}">
        <p14:creationId xmlns:p14="http://schemas.microsoft.com/office/powerpoint/2010/main" val="4128952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Dikdörtgen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2" name="Dikdörtgen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Başlık 1">
            <a:extLst>
              <a:ext uri="{FF2B5EF4-FFF2-40B4-BE49-F238E27FC236}">
                <a16:creationId xmlns:a16="http://schemas.microsoft.com/office/drawing/2014/main" id="{9C9DE503-F7C2-4A40-83F4-4DE931E7D9DE}"/>
              </a:ext>
            </a:extLst>
          </p:cNvPr>
          <p:cNvSpPr>
            <a:spLocks noGrp="1"/>
          </p:cNvSpPr>
          <p:nvPr>
            <p:ph type="title"/>
          </p:nvPr>
        </p:nvSpPr>
        <p:spPr>
          <a:xfrm>
            <a:off x="277645" y="280803"/>
            <a:ext cx="4076146" cy="820633"/>
          </a:xfrm>
          <a:noFill/>
          <a:ln>
            <a:solidFill>
              <a:schemeClr val="bg1"/>
            </a:solidFill>
          </a:ln>
          <a:effectLst>
            <a:glow rad="152400">
              <a:schemeClr val="bg1">
                <a:alpha val="13000"/>
              </a:schemeClr>
            </a:glow>
          </a:effectLst>
        </p:spPr>
        <p:txBody>
          <a:bodyPr wrap="square" rtlCol="0">
            <a:noAutofit/>
          </a:bodyPr>
          <a:lstStyle/>
          <a:p>
            <a:pPr rtl="0"/>
            <a:r>
              <a:rPr lang="tr-TR" sz="1800" dirty="0">
                <a:solidFill>
                  <a:schemeClr val="bg1"/>
                </a:solidFill>
              </a:rPr>
              <a:t>BIOMENACE </a:t>
            </a:r>
            <a:r>
              <a:rPr lang="en-US" sz="1800" dirty="0">
                <a:solidFill>
                  <a:schemeClr val="bg1"/>
                </a:solidFill>
              </a:rPr>
              <a:t>(199</a:t>
            </a:r>
            <a:r>
              <a:rPr lang="tr-TR" sz="1800" dirty="0">
                <a:solidFill>
                  <a:schemeClr val="bg1"/>
                </a:solidFill>
              </a:rPr>
              <a:t>3</a:t>
            </a:r>
            <a:r>
              <a:rPr lang="en-US" sz="1800" dirty="0">
                <a:solidFill>
                  <a:schemeClr val="bg1"/>
                </a:solidFill>
              </a:rPr>
              <a:t> </a:t>
            </a:r>
            <a:r>
              <a:rPr lang="en-US" sz="1800" dirty="0" err="1">
                <a:solidFill>
                  <a:schemeClr val="bg1"/>
                </a:solidFill>
              </a:rPr>
              <a:t>ms-dos</a:t>
            </a:r>
            <a:r>
              <a:rPr lang="en-US" sz="1800" dirty="0">
                <a:solidFill>
                  <a:schemeClr val="bg1"/>
                </a:solidFill>
              </a:rPr>
              <a:t>)</a:t>
            </a:r>
            <a:endParaRPr lang="tr-TR" sz="1800" dirty="0">
              <a:solidFill>
                <a:schemeClr val="bg1"/>
              </a:solidFill>
            </a:endParaRPr>
          </a:p>
        </p:txBody>
      </p:sp>
      <p:pic>
        <p:nvPicPr>
          <p:cNvPr id="4" name="Resim 3" descr="Ticari finansman rakamları">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sp>
        <p:nvSpPr>
          <p:cNvPr id="15" name="İçerik Yer Tutucusu 2">
            <a:extLst>
              <a:ext uri="{FF2B5EF4-FFF2-40B4-BE49-F238E27FC236}">
                <a16:creationId xmlns:a16="http://schemas.microsoft.com/office/drawing/2014/main" id="{EB5E12C6-0237-D55F-83F0-B9FED3608E89}"/>
              </a:ext>
            </a:extLst>
          </p:cNvPr>
          <p:cNvSpPr txBox="1">
            <a:spLocks/>
          </p:cNvSpPr>
          <p:nvPr/>
        </p:nvSpPr>
        <p:spPr>
          <a:xfrm>
            <a:off x="277646" y="1342580"/>
            <a:ext cx="4190446" cy="550502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l"/>
            <a:r>
              <a:rPr lang="tr-TR" b="0" i="0" dirty="0">
                <a:solidFill>
                  <a:srgbClr val="D1D5DB"/>
                </a:solidFill>
                <a:effectLst/>
                <a:latin typeface="Söhne"/>
              </a:rPr>
              <a:t>"</a:t>
            </a:r>
            <a:r>
              <a:rPr lang="tr-TR" b="0" i="0" dirty="0" err="1">
                <a:solidFill>
                  <a:srgbClr val="D1D5DB"/>
                </a:solidFill>
                <a:effectLst/>
                <a:latin typeface="Söhne"/>
              </a:rPr>
              <a:t>Bio</a:t>
            </a:r>
            <a:r>
              <a:rPr lang="tr-TR" b="0" i="0" dirty="0">
                <a:solidFill>
                  <a:srgbClr val="D1D5DB"/>
                </a:solidFill>
                <a:effectLst/>
                <a:latin typeface="Söhne"/>
              </a:rPr>
              <a:t> </a:t>
            </a:r>
            <a:r>
              <a:rPr lang="tr-TR" b="0" i="0" dirty="0" err="1">
                <a:solidFill>
                  <a:srgbClr val="D1D5DB"/>
                </a:solidFill>
                <a:effectLst/>
                <a:latin typeface="Söhne"/>
              </a:rPr>
              <a:t>Menace</a:t>
            </a:r>
            <a:r>
              <a:rPr lang="tr-TR" b="0" i="0" dirty="0">
                <a:solidFill>
                  <a:srgbClr val="D1D5DB"/>
                </a:solidFill>
                <a:effectLst/>
                <a:latin typeface="Söhne"/>
              </a:rPr>
              <a:t>," 1993 yılında </a:t>
            </a:r>
            <a:r>
              <a:rPr lang="tr-TR" b="0" i="0" dirty="0" err="1">
                <a:solidFill>
                  <a:srgbClr val="D1D5DB"/>
                </a:solidFill>
                <a:effectLst/>
                <a:latin typeface="Söhne"/>
              </a:rPr>
              <a:t>Apogee</a:t>
            </a:r>
            <a:r>
              <a:rPr lang="tr-TR" b="0" i="0" dirty="0">
                <a:solidFill>
                  <a:srgbClr val="D1D5DB"/>
                </a:solidFill>
                <a:effectLst/>
                <a:latin typeface="Söhne"/>
              </a:rPr>
              <a:t> Software tarafından yayınlanan bir bilgisayar oyunudur. Oyun, bilim kurgu ve aksiyonun harmanlandığı, tehlikeli bir laboratuvar ortamında geçen bir hikayeyi konu edinir.</a:t>
            </a:r>
          </a:p>
          <a:p>
            <a:pPr algn="l"/>
            <a:r>
              <a:rPr lang="tr-TR" b="0" i="0" dirty="0">
                <a:solidFill>
                  <a:srgbClr val="D1D5DB"/>
                </a:solidFill>
                <a:effectLst/>
                <a:latin typeface="Söhne"/>
              </a:rPr>
              <a:t>Hikaye, ana karakter </a:t>
            </a:r>
            <a:r>
              <a:rPr lang="tr-TR" b="0" i="0" dirty="0" err="1">
                <a:solidFill>
                  <a:srgbClr val="D1D5DB"/>
                </a:solidFill>
                <a:effectLst/>
                <a:latin typeface="Söhne"/>
              </a:rPr>
              <a:t>Snake</a:t>
            </a:r>
            <a:r>
              <a:rPr lang="tr-TR" b="0" i="0" dirty="0">
                <a:solidFill>
                  <a:srgbClr val="D1D5DB"/>
                </a:solidFill>
                <a:effectLst/>
                <a:latin typeface="Söhne"/>
              </a:rPr>
              <a:t> Logan'ın etrafında döner. </a:t>
            </a:r>
            <a:r>
              <a:rPr lang="tr-TR" b="0" i="0" dirty="0" err="1">
                <a:solidFill>
                  <a:srgbClr val="D1D5DB"/>
                </a:solidFill>
                <a:effectLst/>
                <a:latin typeface="Söhne"/>
              </a:rPr>
              <a:t>Snake</a:t>
            </a:r>
            <a:r>
              <a:rPr lang="tr-TR" b="0" i="0" dirty="0">
                <a:solidFill>
                  <a:srgbClr val="D1D5DB"/>
                </a:solidFill>
                <a:effectLst/>
                <a:latin typeface="Söhne"/>
              </a:rPr>
              <a:t> Logan, bir ajan olarak görev yapmaktadır. Hikaye, gelecekte geçmektedir ve </a:t>
            </a:r>
            <a:r>
              <a:rPr lang="tr-TR" b="0" i="0" dirty="0" err="1">
                <a:solidFill>
                  <a:srgbClr val="D1D5DB"/>
                </a:solidFill>
                <a:effectLst/>
                <a:latin typeface="Söhne"/>
              </a:rPr>
              <a:t>Snake</a:t>
            </a:r>
            <a:r>
              <a:rPr lang="tr-TR" b="0" i="0" dirty="0">
                <a:solidFill>
                  <a:srgbClr val="D1D5DB"/>
                </a:solidFill>
                <a:effectLst/>
                <a:latin typeface="Söhne"/>
              </a:rPr>
              <a:t>, Metro Prime adlı devasa bir yeraltı laboratuvarında gerçekleştirilen sinsi genetik deneylere dikkat çeker. Bu deneyler, insanları mutasyona uğratarak ölümcül ve vahşi yaratıklara dönüştüren bir virüsün yayılmasına neden olur.</a:t>
            </a:r>
          </a:p>
          <a:p>
            <a:pPr algn="l"/>
            <a:r>
              <a:rPr lang="tr-TR" b="0" i="0" dirty="0">
                <a:solidFill>
                  <a:srgbClr val="D1D5DB"/>
                </a:solidFill>
                <a:effectLst/>
                <a:latin typeface="Söhne"/>
              </a:rPr>
              <a:t>Oyun, </a:t>
            </a:r>
            <a:r>
              <a:rPr lang="tr-TR" b="0" i="0" dirty="0" err="1">
                <a:solidFill>
                  <a:srgbClr val="D1D5DB"/>
                </a:solidFill>
                <a:effectLst/>
                <a:latin typeface="Söhne"/>
              </a:rPr>
              <a:t>Snake'in</a:t>
            </a:r>
            <a:r>
              <a:rPr lang="tr-TR" b="0" i="0" dirty="0">
                <a:solidFill>
                  <a:srgbClr val="D1D5DB"/>
                </a:solidFill>
                <a:effectLst/>
                <a:latin typeface="Söhne"/>
              </a:rPr>
              <a:t> laboratuvarın derinliklerine inmesi ve deneyleri durdurma görevini üstlenmesiyle başlar. </a:t>
            </a:r>
            <a:r>
              <a:rPr lang="tr-TR" b="0" i="0" dirty="0" err="1">
                <a:solidFill>
                  <a:srgbClr val="D1D5DB"/>
                </a:solidFill>
                <a:effectLst/>
                <a:latin typeface="Söhne"/>
              </a:rPr>
              <a:t>Snake</a:t>
            </a:r>
            <a:r>
              <a:rPr lang="tr-TR" b="0" i="0" dirty="0">
                <a:solidFill>
                  <a:srgbClr val="D1D5DB"/>
                </a:solidFill>
                <a:effectLst/>
                <a:latin typeface="Söhne"/>
              </a:rPr>
              <a:t>, laboratuvarda karşısına çıkan çeşitli düşmanlarla savaşmak, tuzakları aşmak ve çeşitli platform zorluklarını aşmak zorundadır. Yol boyunca, oyuncular </a:t>
            </a:r>
            <a:r>
              <a:rPr lang="tr-TR" b="0" i="0" dirty="0" err="1">
                <a:solidFill>
                  <a:srgbClr val="D1D5DB"/>
                </a:solidFill>
                <a:effectLst/>
                <a:latin typeface="Söhne"/>
              </a:rPr>
              <a:t>Snake'in</a:t>
            </a:r>
            <a:r>
              <a:rPr lang="tr-TR" b="0" i="0" dirty="0">
                <a:solidFill>
                  <a:srgbClr val="D1D5DB"/>
                </a:solidFill>
                <a:effectLst/>
                <a:latin typeface="Söhne"/>
              </a:rPr>
              <a:t> silahlarını ve yeteneklerini geliştiren </a:t>
            </a:r>
            <a:r>
              <a:rPr lang="tr-TR" b="0" i="0" dirty="0" err="1">
                <a:solidFill>
                  <a:srgbClr val="D1D5DB"/>
                </a:solidFill>
                <a:effectLst/>
                <a:latin typeface="Söhne"/>
              </a:rPr>
              <a:t>power-up'lar</a:t>
            </a:r>
            <a:r>
              <a:rPr lang="tr-TR" b="0" i="0" dirty="0">
                <a:solidFill>
                  <a:srgbClr val="D1D5DB"/>
                </a:solidFill>
                <a:effectLst/>
                <a:latin typeface="Söhne"/>
              </a:rPr>
              <a:t> toplayabilirler.</a:t>
            </a:r>
          </a:p>
        </p:txBody>
      </p:sp>
      <p:pic>
        <p:nvPicPr>
          <p:cNvPr id="7" name="İçerik Yer Tutucusu 6">
            <a:extLst>
              <a:ext uri="{FF2B5EF4-FFF2-40B4-BE49-F238E27FC236}">
                <a16:creationId xmlns:a16="http://schemas.microsoft.com/office/drawing/2014/main" id="{184560AE-4B4A-A470-1FBD-EA7F76B05996}"/>
              </a:ext>
            </a:extLst>
          </p:cNvPr>
          <p:cNvPicPr>
            <a:picLocks noGrp="1" noChangeAspect="1"/>
          </p:cNvPicPr>
          <p:nvPr>
            <p:ph idx="1"/>
          </p:nvPr>
        </p:nvPicPr>
        <p:blipFill>
          <a:blip r:embed="rId4"/>
          <a:stretch>
            <a:fillRect/>
          </a:stretch>
        </p:blipFill>
        <p:spPr>
          <a:xfrm>
            <a:off x="4631436" y="0"/>
            <a:ext cx="3963339" cy="2740694"/>
          </a:xfrm>
        </p:spPr>
      </p:pic>
      <p:pic>
        <p:nvPicPr>
          <p:cNvPr id="17" name="Resim 16">
            <a:extLst>
              <a:ext uri="{FF2B5EF4-FFF2-40B4-BE49-F238E27FC236}">
                <a16:creationId xmlns:a16="http://schemas.microsoft.com/office/drawing/2014/main" id="{A63F5EBF-F70F-07B4-3662-593D02082D98}"/>
              </a:ext>
            </a:extLst>
          </p:cNvPr>
          <p:cNvPicPr>
            <a:picLocks noChangeAspect="1"/>
          </p:cNvPicPr>
          <p:nvPr/>
        </p:nvPicPr>
        <p:blipFill>
          <a:blip r:embed="rId5"/>
          <a:stretch>
            <a:fillRect/>
          </a:stretch>
        </p:blipFill>
        <p:spPr>
          <a:xfrm>
            <a:off x="8438147" y="0"/>
            <a:ext cx="3753852" cy="2740694"/>
          </a:xfrm>
          <a:prstGeom prst="rect">
            <a:avLst/>
          </a:prstGeom>
        </p:spPr>
      </p:pic>
      <p:pic>
        <p:nvPicPr>
          <p:cNvPr id="13" name="Resim 12">
            <a:extLst>
              <a:ext uri="{FF2B5EF4-FFF2-40B4-BE49-F238E27FC236}">
                <a16:creationId xmlns:a16="http://schemas.microsoft.com/office/drawing/2014/main" id="{44951489-6E58-3324-BB23-0DC7D68526D7}"/>
              </a:ext>
            </a:extLst>
          </p:cNvPr>
          <p:cNvPicPr>
            <a:picLocks noChangeAspect="1"/>
          </p:cNvPicPr>
          <p:nvPr/>
        </p:nvPicPr>
        <p:blipFill>
          <a:blip r:embed="rId6"/>
          <a:stretch>
            <a:fillRect/>
          </a:stretch>
        </p:blipFill>
        <p:spPr>
          <a:xfrm>
            <a:off x="4631437" y="2740695"/>
            <a:ext cx="4240983" cy="2558516"/>
          </a:xfrm>
          <a:prstGeom prst="rect">
            <a:avLst/>
          </a:prstGeom>
        </p:spPr>
      </p:pic>
      <p:pic>
        <p:nvPicPr>
          <p:cNvPr id="19" name="Resim 18">
            <a:extLst>
              <a:ext uri="{FF2B5EF4-FFF2-40B4-BE49-F238E27FC236}">
                <a16:creationId xmlns:a16="http://schemas.microsoft.com/office/drawing/2014/main" id="{AF925FD8-B6D9-E6A8-6C29-4E567B345CF6}"/>
              </a:ext>
            </a:extLst>
          </p:cNvPr>
          <p:cNvPicPr>
            <a:picLocks noChangeAspect="1"/>
          </p:cNvPicPr>
          <p:nvPr/>
        </p:nvPicPr>
        <p:blipFill>
          <a:blip r:embed="rId7"/>
          <a:stretch>
            <a:fillRect/>
          </a:stretch>
        </p:blipFill>
        <p:spPr>
          <a:xfrm>
            <a:off x="7432995" y="3971308"/>
            <a:ext cx="4741566" cy="2859757"/>
          </a:xfrm>
          <a:prstGeom prst="rect">
            <a:avLst/>
          </a:prstGeom>
        </p:spPr>
      </p:pic>
    </p:spTree>
    <p:extLst>
      <p:ext uri="{BB962C8B-B14F-4D97-AF65-F5344CB8AC3E}">
        <p14:creationId xmlns:p14="http://schemas.microsoft.com/office/powerpoint/2010/main" val="549373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Dikdörtgen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2" name="Dikdörtgen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Başlık 1">
            <a:extLst>
              <a:ext uri="{FF2B5EF4-FFF2-40B4-BE49-F238E27FC236}">
                <a16:creationId xmlns:a16="http://schemas.microsoft.com/office/drawing/2014/main" id="{9C9DE503-F7C2-4A40-83F4-4DE931E7D9DE}"/>
              </a:ext>
            </a:extLst>
          </p:cNvPr>
          <p:cNvSpPr>
            <a:spLocks noGrp="1"/>
          </p:cNvSpPr>
          <p:nvPr>
            <p:ph type="title"/>
          </p:nvPr>
        </p:nvSpPr>
        <p:spPr>
          <a:xfrm>
            <a:off x="277645" y="280803"/>
            <a:ext cx="4076146" cy="820633"/>
          </a:xfrm>
          <a:noFill/>
          <a:ln>
            <a:solidFill>
              <a:schemeClr val="bg1"/>
            </a:solidFill>
          </a:ln>
          <a:effectLst>
            <a:glow rad="152400">
              <a:schemeClr val="bg1">
                <a:alpha val="13000"/>
              </a:schemeClr>
            </a:glow>
          </a:effectLst>
        </p:spPr>
        <p:txBody>
          <a:bodyPr wrap="square" rtlCol="0">
            <a:noAutofit/>
          </a:bodyPr>
          <a:lstStyle/>
          <a:p>
            <a:pPr rtl="0"/>
            <a:r>
              <a:rPr lang="tr-TR" sz="1600" dirty="0">
                <a:solidFill>
                  <a:schemeClr val="bg1"/>
                </a:solidFill>
              </a:rPr>
              <a:t>QUAKE II </a:t>
            </a:r>
            <a:r>
              <a:rPr lang="en-US" sz="1600" dirty="0">
                <a:solidFill>
                  <a:schemeClr val="bg1"/>
                </a:solidFill>
              </a:rPr>
              <a:t>(199</a:t>
            </a:r>
            <a:r>
              <a:rPr lang="tr-TR" sz="1600" dirty="0">
                <a:solidFill>
                  <a:schemeClr val="bg1"/>
                </a:solidFill>
              </a:rPr>
              <a:t>7 -</a:t>
            </a:r>
            <a:r>
              <a:rPr lang="en-US" sz="1600" dirty="0">
                <a:solidFill>
                  <a:schemeClr val="bg1"/>
                </a:solidFill>
              </a:rPr>
              <a:t> </a:t>
            </a:r>
            <a:r>
              <a:rPr lang="tr-TR" sz="1600" dirty="0">
                <a:solidFill>
                  <a:schemeClr val="bg1"/>
                </a:solidFill>
              </a:rPr>
              <a:t>WINDOWS 95</a:t>
            </a:r>
            <a:r>
              <a:rPr lang="en-US" sz="1600" dirty="0">
                <a:solidFill>
                  <a:schemeClr val="bg1"/>
                </a:solidFill>
              </a:rPr>
              <a:t>)</a:t>
            </a:r>
            <a:endParaRPr lang="tr-TR" sz="1600" dirty="0">
              <a:solidFill>
                <a:schemeClr val="bg1"/>
              </a:solidFill>
            </a:endParaRPr>
          </a:p>
        </p:txBody>
      </p:sp>
      <p:pic>
        <p:nvPicPr>
          <p:cNvPr id="4" name="Resim 3" descr="Ticari finansman rakamları">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sp>
        <p:nvSpPr>
          <p:cNvPr id="15" name="İçerik Yer Tutucusu 2">
            <a:extLst>
              <a:ext uri="{FF2B5EF4-FFF2-40B4-BE49-F238E27FC236}">
                <a16:creationId xmlns:a16="http://schemas.microsoft.com/office/drawing/2014/main" id="{EB5E12C6-0237-D55F-83F0-B9FED3608E89}"/>
              </a:ext>
            </a:extLst>
          </p:cNvPr>
          <p:cNvSpPr txBox="1">
            <a:spLocks/>
          </p:cNvSpPr>
          <p:nvPr/>
        </p:nvSpPr>
        <p:spPr>
          <a:xfrm>
            <a:off x="277646" y="1342580"/>
            <a:ext cx="4190446" cy="550502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l"/>
            <a:r>
              <a:rPr lang="tr-TR" b="0" i="0" dirty="0">
                <a:solidFill>
                  <a:srgbClr val="D1D5DB"/>
                </a:solidFill>
                <a:effectLst/>
                <a:latin typeface="Söhne"/>
              </a:rPr>
              <a:t>"</a:t>
            </a:r>
            <a:r>
              <a:rPr lang="tr-TR" b="0" i="0" dirty="0" err="1">
                <a:solidFill>
                  <a:srgbClr val="D1D5DB"/>
                </a:solidFill>
                <a:effectLst/>
                <a:latin typeface="Söhne"/>
              </a:rPr>
              <a:t>Quake</a:t>
            </a:r>
            <a:r>
              <a:rPr lang="tr-TR" b="0" i="0" dirty="0">
                <a:solidFill>
                  <a:srgbClr val="D1D5DB"/>
                </a:solidFill>
                <a:effectLst/>
                <a:latin typeface="Söhne"/>
              </a:rPr>
              <a:t> II" 1997 yılında id Software tarafından geliştirilen ve yayınlanan birinci şahıs nişancı tarzındaki bir bilgisayar oyunudur. Oyunun hikayesi, kurgusal bir gelecekte geçer ve oyuncuları insanlığın ayakta kalmaya çalıştığı bir savaşın ortasına götürür.</a:t>
            </a:r>
          </a:p>
          <a:p>
            <a:pPr algn="l"/>
            <a:r>
              <a:rPr lang="tr-TR" b="0" i="0" dirty="0">
                <a:solidFill>
                  <a:srgbClr val="D1D5DB"/>
                </a:solidFill>
                <a:effectLst/>
                <a:latin typeface="Söhne"/>
              </a:rPr>
              <a:t>Oyuncu, </a:t>
            </a:r>
            <a:r>
              <a:rPr lang="tr-TR" b="0" i="0" dirty="0" err="1">
                <a:solidFill>
                  <a:srgbClr val="D1D5DB"/>
                </a:solidFill>
                <a:effectLst/>
                <a:latin typeface="Söhne"/>
              </a:rPr>
              <a:t>Strogg</a:t>
            </a:r>
            <a:r>
              <a:rPr lang="tr-TR" b="0" i="0" dirty="0">
                <a:solidFill>
                  <a:srgbClr val="D1D5DB"/>
                </a:solidFill>
                <a:effectLst/>
                <a:latin typeface="Söhne"/>
              </a:rPr>
              <a:t> adı verilen bir yabancı ırk tarafından işgal edilen </a:t>
            </a:r>
            <a:r>
              <a:rPr lang="tr-TR" b="0" i="0" dirty="0" err="1">
                <a:solidFill>
                  <a:srgbClr val="D1D5DB"/>
                </a:solidFill>
                <a:effectLst/>
                <a:latin typeface="Söhne"/>
              </a:rPr>
              <a:t>Stroggos</a:t>
            </a:r>
            <a:r>
              <a:rPr lang="tr-TR" b="0" i="0" dirty="0">
                <a:solidFill>
                  <a:srgbClr val="D1D5DB"/>
                </a:solidFill>
                <a:effectLst/>
                <a:latin typeface="Söhne"/>
              </a:rPr>
              <a:t> gezegenine gönderilir. </a:t>
            </a:r>
            <a:r>
              <a:rPr lang="tr-TR" b="0" i="0" dirty="0" err="1">
                <a:solidFill>
                  <a:srgbClr val="D1D5DB"/>
                </a:solidFill>
                <a:effectLst/>
                <a:latin typeface="Söhne"/>
              </a:rPr>
              <a:t>Strogg'lar</a:t>
            </a:r>
            <a:r>
              <a:rPr lang="tr-TR" b="0" i="0" dirty="0">
                <a:solidFill>
                  <a:srgbClr val="D1D5DB"/>
                </a:solidFill>
                <a:effectLst/>
                <a:latin typeface="Söhne"/>
              </a:rPr>
              <a:t>, insanları esir alıp genetik olarak manipüle ederek kendi türlerine dönüştürmekte ve insanlığa karşı acımasızca savaşmaktadırlar.</a:t>
            </a:r>
          </a:p>
          <a:p>
            <a:pPr algn="l"/>
            <a:r>
              <a:rPr lang="tr-TR" b="0" i="0" dirty="0">
                <a:solidFill>
                  <a:srgbClr val="D1D5DB"/>
                </a:solidFill>
                <a:effectLst/>
                <a:latin typeface="Söhne"/>
              </a:rPr>
              <a:t>Oyuncu, </a:t>
            </a:r>
            <a:r>
              <a:rPr lang="tr-TR" b="0" i="0" dirty="0" err="1">
                <a:solidFill>
                  <a:srgbClr val="D1D5DB"/>
                </a:solidFill>
                <a:effectLst/>
                <a:latin typeface="Söhne"/>
              </a:rPr>
              <a:t>Stroggos</a:t>
            </a:r>
            <a:r>
              <a:rPr lang="tr-TR" b="0" i="0" dirty="0">
                <a:solidFill>
                  <a:srgbClr val="D1D5DB"/>
                </a:solidFill>
                <a:effectLst/>
                <a:latin typeface="Söhne"/>
              </a:rPr>
              <a:t> gezegenine iniş yaptıktan sonra, esir alınmış insanları kurtarmak, </a:t>
            </a:r>
            <a:r>
              <a:rPr lang="tr-TR" b="0" i="0" dirty="0" err="1">
                <a:solidFill>
                  <a:srgbClr val="D1D5DB"/>
                </a:solidFill>
                <a:effectLst/>
                <a:latin typeface="Söhne"/>
              </a:rPr>
              <a:t>Strogg</a:t>
            </a:r>
            <a:r>
              <a:rPr lang="tr-TR" b="0" i="0" dirty="0">
                <a:solidFill>
                  <a:srgbClr val="D1D5DB"/>
                </a:solidFill>
                <a:effectLst/>
                <a:latin typeface="Söhne"/>
              </a:rPr>
              <a:t> güçlerine karşı direnmek ve gezegeni özgürleştirmek amacıyla çeşitli görevleri yerine getirir. Hikaye ilerledikçe, oyuncu </a:t>
            </a:r>
            <a:r>
              <a:rPr lang="tr-TR" b="0" i="0" dirty="0" err="1">
                <a:solidFill>
                  <a:srgbClr val="D1D5DB"/>
                </a:solidFill>
                <a:effectLst/>
                <a:latin typeface="Söhne"/>
              </a:rPr>
              <a:t>Strogg'ların</a:t>
            </a:r>
            <a:r>
              <a:rPr lang="tr-TR" b="0" i="0" dirty="0">
                <a:solidFill>
                  <a:srgbClr val="D1D5DB"/>
                </a:solidFill>
                <a:effectLst/>
                <a:latin typeface="Söhne"/>
              </a:rPr>
              <a:t> üslerini, tesislerini ve savunma sistemlerini yok etmek için çeşitli görevlerde yer alır.</a:t>
            </a:r>
          </a:p>
          <a:p>
            <a:pPr algn="l"/>
            <a:r>
              <a:rPr lang="tr-TR" b="0" i="0" dirty="0">
                <a:solidFill>
                  <a:srgbClr val="D1D5DB"/>
                </a:solidFill>
                <a:effectLst/>
                <a:latin typeface="Söhne"/>
              </a:rPr>
              <a:t>Hikaye boyunca oyuncu, bazı müttefik karakterlerle etkileşime girer ve </a:t>
            </a:r>
            <a:r>
              <a:rPr lang="tr-TR" b="0" i="0" dirty="0" err="1">
                <a:solidFill>
                  <a:srgbClr val="D1D5DB"/>
                </a:solidFill>
                <a:effectLst/>
                <a:latin typeface="Söhne"/>
              </a:rPr>
              <a:t>Strogg</a:t>
            </a:r>
            <a:r>
              <a:rPr lang="tr-TR" b="0" i="0" dirty="0">
                <a:solidFill>
                  <a:srgbClr val="D1D5DB"/>
                </a:solidFill>
                <a:effectLst/>
                <a:latin typeface="Söhne"/>
              </a:rPr>
              <a:t> kültürünü ve teknolojisini daha yakından keşfeder. Oyunun ilerleyen bölümlerinde, oyuncu daha da güçlü </a:t>
            </a:r>
            <a:r>
              <a:rPr lang="tr-TR" b="0" i="0" dirty="0" err="1">
                <a:solidFill>
                  <a:srgbClr val="D1D5DB"/>
                </a:solidFill>
                <a:effectLst/>
                <a:latin typeface="Söhne"/>
              </a:rPr>
              <a:t>Strogg</a:t>
            </a:r>
            <a:r>
              <a:rPr lang="tr-TR" b="0" i="0" dirty="0">
                <a:solidFill>
                  <a:srgbClr val="D1D5DB"/>
                </a:solidFill>
                <a:effectLst/>
                <a:latin typeface="Söhne"/>
              </a:rPr>
              <a:t> düşmanlarına karşı savaşmak ve sonunda </a:t>
            </a:r>
            <a:r>
              <a:rPr lang="tr-TR" b="0" i="0" dirty="0" err="1">
                <a:solidFill>
                  <a:srgbClr val="D1D5DB"/>
                </a:solidFill>
                <a:effectLst/>
                <a:latin typeface="Söhne"/>
              </a:rPr>
              <a:t>Strogg</a:t>
            </a:r>
            <a:r>
              <a:rPr lang="tr-TR" b="0" i="0" dirty="0">
                <a:solidFill>
                  <a:srgbClr val="D1D5DB"/>
                </a:solidFill>
                <a:effectLst/>
                <a:latin typeface="Söhne"/>
              </a:rPr>
              <a:t> liderine karşı epik bir mücadele vermek zorunda kalır.</a:t>
            </a:r>
          </a:p>
        </p:txBody>
      </p:sp>
      <p:pic>
        <p:nvPicPr>
          <p:cNvPr id="31" name="Resim 30">
            <a:extLst>
              <a:ext uri="{FF2B5EF4-FFF2-40B4-BE49-F238E27FC236}">
                <a16:creationId xmlns:a16="http://schemas.microsoft.com/office/drawing/2014/main" id="{E23D0591-3F43-C95B-7E2C-B256D1D76678}"/>
              </a:ext>
            </a:extLst>
          </p:cNvPr>
          <p:cNvPicPr>
            <a:picLocks noChangeAspect="1"/>
          </p:cNvPicPr>
          <p:nvPr/>
        </p:nvPicPr>
        <p:blipFill>
          <a:blip r:embed="rId4"/>
          <a:stretch>
            <a:fillRect/>
          </a:stretch>
        </p:blipFill>
        <p:spPr>
          <a:xfrm>
            <a:off x="4837112" y="134994"/>
            <a:ext cx="5720017" cy="3236727"/>
          </a:xfrm>
          <a:prstGeom prst="rect">
            <a:avLst/>
          </a:prstGeom>
        </p:spPr>
      </p:pic>
      <p:pic>
        <p:nvPicPr>
          <p:cNvPr id="35" name="İçerik Yer Tutucusu 34">
            <a:extLst>
              <a:ext uri="{FF2B5EF4-FFF2-40B4-BE49-F238E27FC236}">
                <a16:creationId xmlns:a16="http://schemas.microsoft.com/office/drawing/2014/main" id="{843C6F23-3DC5-3190-FF4D-EDED0E10DD91}"/>
              </a:ext>
            </a:extLst>
          </p:cNvPr>
          <p:cNvPicPr>
            <a:picLocks noGrp="1" noChangeAspect="1"/>
          </p:cNvPicPr>
          <p:nvPr>
            <p:ph idx="1"/>
          </p:nvPr>
        </p:nvPicPr>
        <p:blipFill>
          <a:blip r:embed="rId5"/>
          <a:stretch>
            <a:fillRect/>
          </a:stretch>
        </p:blipFill>
        <p:spPr>
          <a:xfrm>
            <a:off x="6207358" y="3486279"/>
            <a:ext cx="5823284" cy="3281196"/>
          </a:xfrm>
        </p:spPr>
      </p:pic>
    </p:spTree>
    <p:extLst>
      <p:ext uri="{BB962C8B-B14F-4D97-AF65-F5344CB8AC3E}">
        <p14:creationId xmlns:p14="http://schemas.microsoft.com/office/powerpoint/2010/main" val="20068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Dikdörtgen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2" name="Dikdörtgen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Başlık 1">
            <a:extLst>
              <a:ext uri="{FF2B5EF4-FFF2-40B4-BE49-F238E27FC236}">
                <a16:creationId xmlns:a16="http://schemas.microsoft.com/office/drawing/2014/main" id="{9C9DE503-F7C2-4A40-83F4-4DE931E7D9DE}"/>
              </a:ext>
            </a:extLst>
          </p:cNvPr>
          <p:cNvSpPr>
            <a:spLocks noGrp="1"/>
          </p:cNvSpPr>
          <p:nvPr>
            <p:ph type="title"/>
          </p:nvPr>
        </p:nvSpPr>
        <p:spPr>
          <a:xfrm>
            <a:off x="277645" y="280803"/>
            <a:ext cx="4076146" cy="820633"/>
          </a:xfrm>
          <a:noFill/>
          <a:ln>
            <a:solidFill>
              <a:schemeClr val="bg1"/>
            </a:solidFill>
          </a:ln>
          <a:effectLst>
            <a:glow rad="152400">
              <a:schemeClr val="bg1">
                <a:alpha val="13000"/>
              </a:schemeClr>
            </a:glow>
          </a:effectLst>
        </p:spPr>
        <p:txBody>
          <a:bodyPr wrap="square" rtlCol="0">
            <a:noAutofit/>
          </a:bodyPr>
          <a:lstStyle/>
          <a:p>
            <a:pPr rtl="0"/>
            <a:r>
              <a:rPr lang="tr-TR" sz="1800" dirty="0">
                <a:solidFill>
                  <a:schemeClr val="bg1"/>
                </a:solidFill>
              </a:rPr>
              <a:t>PRINCE OF PERSIA </a:t>
            </a:r>
            <a:r>
              <a:rPr lang="en-US" sz="1800" dirty="0">
                <a:solidFill>
                  <a:schemeClr val="bg1"/>
                </a:solidFill>
              </a:rPr>
              <a:t>(</a:t>
            </a:r>
            <a:r>
              <a:rPr lang="tr-TR" sz="1800" dirty="0">
                <a:solidFill>
                  <a:schemeClr val="bg1"/>
                </a:solidFill>
              </a:rPr>
              <a:t>1989</a:t>
            </a:r>
            <a:r>
              <a:rPr lang="en-US" sz="1800" dirty="0">
                <a:solidFill>
                  <a:schemeClr val="bg1"/>
                </a:solidFill>
              </a:rPr>
              <a:t> </a:t>
            </a:r>
            <a:r>
              <a:rPr lang="en-US" sz="1800" dirty="0" err="1">
                <a:solidFill>
                  <a:schemeClr val="bg1"/>
                </a:solidFill>
              </a:rPr>
              <a:t>ms-dos</a:t>
            </a:r>
            <a:r>
              <a:rPr lang="en-US" sz="1800" dirty="0">
                <a:solidFill>
                  <a:schemeClr val="bg1"/>
                </a:solidFill>
              </a:rPr>
              <a:t>)</a:t>
            </a:r>
            <a:endParaRPr lang="tr-TR" sz="1800" dirty="0">
              <a:solidFill>
                <a:schemeClr val="bg1"/>
              </a:solidFill>
            </a:endParaRPr>
          </a:p>
        </p:txBody>
      </p:sp>
      <p:pic>
        <p:nvPicPr>
          <p:cNvPr id="4" name="Resim 3" descr="Ticari finansman rakamları">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sp>
        <p:nvSpPr>
          <p:cNvPr id="15" name="İçerik Yer Tutucusu 2">
            <a:extLst>
              <a:ext uri="{FF2B5EF4-FFF2-40B4-BE49-F238E27FC236}">
                <a16:creationId xmlns:a16="http://schemas.microsoft.com/office/drawing/2014/main" id="{EB5E12C6-0237-D55F-83F0-B9FED3608E89}"/>
              </a:ext>
            </a:extLst>
          </p:cNvPr>
          <p:cNvSpPr txBox="1">
            <a:spLocks/>
          </p:cNvSpPr>
          <p:nvPr/>
        </p:nvSpPr>
        <p:spPr>
          <a:xfrm>
            <a:off x="277646" y="1342580"/>
            <a:ext cx="4190446" cy="550502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l"/>
            <a:r>
              <a:rPr lang="tr-TR" b="0" i="0" dirty="0">
                <a:solidFill>
                  <a:srgbClr val="D1D5DB"/>
                </a:solidFill>
                <a:effectLst/>
                <a:latin typeface="Söhne"/>
              </a:rPr>
              <a:t>"</a:t>
            </a:r>
            <a:r>
              <a:rPr lang="tr-TR" b="0" i="0" dirty="0" err="1">
                <a:solidFill>
                  <a:srgbClr val="D1D5DB"/>
                </a:solidFill>
                <a:effectLst/>
                <a:latin typeface="Söhne"/>
              </a:rPr>
              <a:t>Prince</a:t>
            </a:r>
            <a:r>
              <a:rPr lang="tr-TR" b="0" i="0" dirty="0">
                <a:solidFill>
                  <a:srgbClr val="D1D5DB"/>
                </a:solidFill>
                <a:effectLst/>
                <a:latin typeface="Söhne"/>
              </a:rPr>
              <a:t> of </a:t>
            </a:r>
            <a:r>
              <a:rPr lang="tr-TR" b="0" i="0" dirty="0" err="1">
                <a:solidFill>
                  <a:srgbClr val="D1D5DB"/>
                </a:solidFill>
                <a:effectLst/>
                <a:latin typeface="Söhne"/>
              </a:rPr>
              <a:t>Persia</a:t>
            </a:r>
            <a:r>
              <a:rPr lang="tr-TR" b="0" i="0" dirty="0">
                <a:solidFill>
                  <a:srgbClr val="D1D5DB"/>
                </a:solidFill>
                <a:effectLst/>
                <a:latin typeface="Söhne"/>
              </a:rPr>
              <a:t>," 1989 yılında Jordan </a:t>
            </a:r>
            <a:r>
              <a:rPr lang="tr-TR" b="0" i="0" dirty="0" err="1">
                <a:solidFill>
                  <a:srgbClr val="D1D5DB"/>
                </a:solidFill>
                <a:effectLst/>
                <a:latin typeface="Söhne"/>
              </a:rPr>
              <a:t>Mechner</a:t>
            </a:r>
            <a:r>
              <a:rPr lang="tr-TR" b="0" i="0" dirty="0">
                <a:solidFill>
                  <a:srgbClr val="D1D5DB"/>
                </a:solidFill>
                <a:effectLst/>
                <a:latin typeface="Söhne"/>
              </a:rPr>
              <a:t> tarafından yaratılan ve </a:t>
            </a:r>
            <a:r>
              <a:rPr lang="tr-TR" b="0" i="0" dirty="0" err="1">
                <a:solidFill>
                  <a:srgbClr val="D1D5DB"/>
                </a:solidFill>
                <a:effectLst/>
                <a:latin typeface="Söhne"/>
              </a:rPr>
              <a:t>Brøderbund</a:t>
            </a:r>
            <a:r>
              <a:rPr lang="tr-TR" b="0" i="0" dirty="0">
                <a:solidFill>
                  <a:srgbClr val="D1D5DB"/>
                </a:solidFill>
                <a:effectLst/>
                <a:latin typeface="Söhne"/>
              </a:rPr>
              <a:t> tarafından yayınlanan bir platform oyunudur. Oyunun hikayesi, basit ama etkileyici bir kurtarma misyonunu konu almaktadır.</a:t>
            </a:r>
          </a:p>
          <a:p>
            <a:pPr algn="l"/>
            <a:r>
              <a:rPr lang="tr-TR" b="0" i="0" dirty="0">
                <a:solidFill>
                  <a:srgbClr val="D1D5DB"/>
                </a:solidFill>
                <a:effectLst/>
                <a:latin typeface="Söhne"/>
              </a:rPr>
              <a:t>Hikaye, kurgusal bir Orta Doğu ülkesinde geçmektedir. Oyunun başkarakteri, isimsiz bir prenstir. Oyunun açılış sahnesinde, prenses sevgilisi ve prensin babası tarafından kaçırılır. Prens, zindana atılır ve sınırlı bir zaman diliminde prensesi kurtarmak zorundadır. Prensi kurtarmak için birçok tuzakla dolu olan tehlikeli bir şato boyunca ilerlemelidir.</a:t>
            </a:r>
          </a:p>
          <a:p>
            <a:pPr algn="l"/>
            <a:r>
              <a:rPr lang="tr-TR" b="0" i="0" dirty="0">
                <a:solidFill>
                  <a:srgbClr val="D1D5DB"/>
                </a:solidFill>
                <a:effectLst/>
                <a:latin typeface="Söhne"/>
              </a:rPr>
              <a:t>Oyun boyunca, oyuncu bir dizi platform ve bulmaca odasını geçerek ilerler. Engelleri aşmak, tuzakları etkisiz hale getirmek ve zamanla yarışmak zorundadır. Prens, duvarları tırmanabilir, zıplayabilir, kılıçla düşmanları savuşturabilir ve çeşitli hareketlerle çevikliğini kullanabilir.</a:t>
            </a:r>
          </a:p>
          <a:p>
            <a:pPr algn="l"/>
            <a:r>
              <a:rPr lang="tr-TR" b="0" i="0" dirty="0">
                <a:solidFill>
                  <a:srgbClr val="D1D5DB"/>
                </a:solidFill>
                <a:effectLst/>
                <a:latin typeface="Söhne"/>
              </a:rPr>
              <a:t>"</a:t>
            </a:r>
            <a:r>
              <a:rPr lang="tr-TR" b="0" i="0" dirty="0" err="1">
                <a:solidFill>
                  <a:srgbClr val="D1D5DB"/>
                </a:solidFill>
                <a:effectLst/>
                <a:latin typeface="Söhne"/>
              </a:rPr>
              <a:t>Prince</a:t>
            </a:r>
            <a:r>
              <a:rPr lang="tr-TR" b="0" i="0" dirty="0">
                <a:solidFill>
                  <a:srgbClr val="D1D5DB"/>
                </a:solidFill>
                <a:effectLst/>
                <a:latin typeface="Söhne"/>
              </a:rPr>
              <a:t> of </a:t>
            </a:r>
            <a:r>
              <a:rPr lang="tr-TR" b="0" i="0" dirty="0" err="1">
                <a:solidFill>
                  <a:srgbClr val="D1D5DB"/>
                </a:solidFill>
                <a:effectLst/>
                <a:latin typeface="Söhne"/>
              </a:rPr>
              <a:t>Persia</a:t>
            </a:r>
            <a:r>
              <a:rPr lang="tr-TR" b="0" i="0" dirty="0">
                <a:solidFill>
                  <a:srgbClr val="D1D5DB"/>
                </a:solidFill>
                <a:effectLst/>
                <a:latin typeface="Söhne"/>
              </a:rPr>
              <a:t>" döneminin teknolojik sınırlamalarına rağmen dikkat çekici grafikler ve gerçekçi animasyonlar sunan önemli bir oyundur. Ayrıca sınırlı zaman baskısı, oyuna hızlı ve gerilimli bir hava katmaktadır.</a:t>
            </a:r>
          </a:p>
        </p:txBody>
      </p:sp>
      <p:pic>
        <p:nvPicPr>
          <p:cNvPr id="8" name="İçerik Yer Tutucusu 7">
            <a:extLst>
              <a:ext uri="{FF2B5EF4-FFF2-40B4-BE49-F238E27FC236}">
                <a16:creationId xmlns:a16="http://schemas.microsoft.com/office/drawing/2014/main" id="{73F38D99-C5C0-1D20-0215-32EA4AD3EF38}"/>
              </a:ext>
            </a:extLst>
          </p:cNvPr>
          <p:cNvPicPr>
            <a:picLocks noGrp="1" noChangeAspect="1"/>
          </p:cNvPicPr>
          <p:nvPr>
            <p:ph idx="1"/>
          </p:nvPr>
        </p:nvPicPr>
        <p:blipFill>
          <a:blip r:embed="rId4"/>
          <a:stretch>
            <a:fillRect/>
          </a:stretch>
        </p:blipFill>
        <p:spPr>
          <a:xfrm>
            <a:off x="4744434" y="148936"/>
            <a:ext cx="5049181" cy="3155738"/>
          </a:xfrm>
        </p:spPr>
      </p:pic>
      <p:pic>
        <p:nvPicPr>
          <p:cNvPr id="11" name="Resim 10">
            <a:extLst>
              <a:ext uri="{FF2B5EF4-FFF2-40B4-BE49-F238E27FC236}">
                <a16:creationId xmlns:a16="http://schemas.microsoft.com/office/drawing/2014/main" id="{565EF5D0-4DF0-CA4D-535F-6FB8E4AEB3F7}"/>
              </a:ext>
            </a:extLst>
          </p:cNvPr>
          <p:cNvPicPr>
            <a:picLocks noChangeAspect="1"/>
          </p:cNvPicPr>
          <p:nvPr/>
        </p:nvPicPr>
        <p:blipFill>
          <a:blip r:embed="rId5"/>
          <a:stretch>
            <a:fillRect/>
          </a:stretch>
        </p:blipFill>
        <p:spPr>
          <a:xfrm>
            <a:off x="6716711" y="3388348"/>
            <a:ext cx="5197643" cy="3320716"/>
          </a:xfrm>
          <a:prstGeom prst="rect">
            <a:avLst/>
          </a:prstGeom>
        </p:spPr>
      </p:pic>
      <p:pic>
        <p:nvPicPr>
          <p:cNvPr id="16" name="Resim 15">
            <a:extLst>
              <a:ext uri="{FF2B5EF4-FFF2-40B4-BE49-F238E27FC236}">
                <a16:creationId xmlns:a16="http://schemas.microsoft.com/office/drawing/2014/main" id="{23C1E80D-EF74-C314-A04D-FD218CD90500}"/>
              </a:ext>
            </a:extLst>
          </p:cNvPr>
          <p:cNvPicPr>
            <a:picLocks noChangeAspect="1"/>
          </p:cNvPicPr>
          <p:nvPr/>
        </p:nvPicPr>
        <p:blipFill>
          <a:blip r:embed="rId6"/>
          <a:stretch>
            <a:fillRect/>
          </a:stretch>
        </p:blipFill>
        <p:spPr>
          <a:xfrm>
            <a:off x="10175820" y="691119"/>
            <a:ext cx="1738534" cy="2228485"/>
          </a:xfrm>
          <a:prstGeom prst="rect">
            <a:avLst/>
          </a:prstGeom>
        </p:spPr>
      </p:pic>
    </p:spTree>
    <p:extLst>
      <p:ext uri="{BB962C8B-B14F-4D97-AF65-F5344CB8AC3E}">
        <p14:creationId xmlns:p14="http://schemas.microsoft.com/office/powerpoint/2010/main" val="142554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Dikdörtgen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2" name="Dikdörtgen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Başlık 1">
            <a:extLst>
              <a:ext uri="{FF2B5EF4-FFF2-40B4-BE49-F238E27FC236}">
                <a16:creationId xmlns:a16="http://schemas.microsoft.com/office/drawing/2014/main" id="{9C9DE503-F7C2-4A40-83F4-4DE931E7D9DE}"/>
              </a:ext>
            </a:extLst>
          </p:cNvPr>
          <p:cNvSpPr>
            <a:spLocks noGrp="1"/>
          </p:cNvSpPr>
          <p:nvPr>
            <p:ph type="title"/>
          </p:nvPr>
        </p:nvSpPr>
        <p:spPr>
          <a:xfrm>
            <a:off x="277645" y="280803"/>
            <a:ext cx="4076146" cy="820633"/>
          </a:xfrm>
          <a:noFill/>
          <a:ln>
            <a:solidFill>
              <a:schemeClr val="bg1"/>
            </a:solidFill>
          </a:ln>
          <a:effectLst>
            <a:glow rad="152400">
              <a:schemeClr val="bg1">
                <a:alpha val="13000"/>
              </a:schemeClr>
            </a:glow>
          </a:effectLst>
        </p:spPr>
        <p:txBody>
          <a:bodyPr wrap="square" rtlCol="0">
            <a:noAutofit/>
          </a:bodyPr>
          <a:lstStyle/>
          <a:p>
            <a:pPr rtl="0"/>
            <a:r>
              <a:rPr lang="tr-TR" sz="1800" dirty="0">
                <a:solidFill>
                  <a:schemeClr val="bg1"/>
                </a:solidFill>
              </a:rPr>
              <a:t>DOOM</a:t>
            </a:r>
            <a:r>
              <a:rPr lang="en-US" sz="1800" dirty="0">
                <a:solidFill>
                  <a:schemeClr val="bg1"/>
                </a:solidFill>
              </a:rPr>
              <a:t>(</a:t>
            </a:r>
            <a:r>
              <a:rPr lang="tr-TR" sz="1800" dirty="0">
                <a:solidFill>
                  <a:schemeClr val="bg1"/>
                </a:solidFill>
              </a:rPr>
              <a:t>1993</a:t>
            </a:r>
            <a:r>
              <a:rPr lang="en-US" sz="1800" dirty="0">
                <a:solidFill>
                  <a:schemeClr val="bg1"/>
                </a:solidFill>
              </a:rPr>
              <a:t> </a:t>
            </a:r>
            <a:r>
              <a:rPr lang="en-US" sz="1800" dirty="0" err="1">
                <a:solidFill>
                  <a:schemeClr val="bg1"/>
                </a:solidFill>
              </a:rPr>
              <a:t>ms-dos</a:t>
            </a:r>
            <a:r>
              <a:rPr lang="en-US" sz="1800" dirty="0">
                <a:solidFill>
                  <a:schemeClr val="bg1"/>
                </a:solidFill>
              </a:rPr>
              <a:t>)</a:t>
            </a:r>
            <a:endParaRPr lang="tr-TR" sz="1800" dirty="0">
              <a:solidFill>
                <a:schemeClr val="bg1"/>
              </a:solidFill>
            </a:endParaRPr>
          </a:p>
        </p:txBody>
      </p:sp>
      <p:pic>
        <p:nvPicPr>
          <p:cNvPr id="4" name="Resim 3" descr="Ticari finansman rakamları">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sp>
        <p:nvSpPr>
          <p:cNvPr id="15" name="İçerik Yer Tutucusu 2">
            <a:extLst>
              <a:ext uri="{FF2B5EF4-FFF2-40B4-BE49-F238E27FC236}">
                <a16:creationId xmlns:a16="http://schemas.microsoft.com/office/drawing/2014/main" id="{EB5E12C6-0237-D55F-83F0-B9FED3608E89}"/>
              </a:ext>
            </a:extLst>
          </p:cNvPr>
          <p:cNvSpPr txBox="1">
            <a:spLocks/>
          </p:cNvSpPr>
          <p:nvPr/>
        </p:nvSpPr>
        <p:spPr>
          <a:xfrm>
            <a:off x="277646" y="1342580"/>
            <a:ext cx="4190446" cy="550502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l"/>
            <a:r>
              <a:rPr lang="tr-TR" b="0" i="0" dirty="0">
                <a:solidFill>
                  <a:srgbClr val="D1D5DB"/>
                </a:solidFill>
                <a:effectLst/>
                <a:latin typeface="Söhne"/>
              </a:rPr>
              <a:t>"</a:t>
            </a:r>
            <a:r>
              <a:rPr lang="tr-TR" b="0" i="0" dirty="0" err="1">
                <a:solidFill>
                  <a:srgbClr val="D1D5DB"/>
                </a:solidFill>
                <a:effectLst/>
                <a:latin typeface="Söhne"/>
              </a:rPr>
              <a:t>Doom</a:t>
            </a:r>
            <a:r>
              <a:rPr lang="tr-TR" b="0" i="0" dirty="0">
                <a:solidFill>
                  <a:srgbClr val="D1D5DB"/>
                </a:solidFill>
                <a:effectLst/>
                <a:latin typeface="Söhne"/>
              </a:rPr>
              <a:t>," 1993 yılında id Software tarafından geliştirilen ve yayınlanan birinci şahıs nişancı tarzındaki efsanevi bir bilgisayar oyunudur. Oyunun hikayesi oldukça basit ama etkileyicidir ve oyuncuları cehennemden gelen korkunç yaratıklara karşı mücadeleye çeker.</a:t>
            </a:r>
          </a:p>
          <a:p>
            <a:pPr algn="l"/>
            <a:r>
              <a:rPr lang="tr-TR" b="0" i="0" dirty="0">
                <a:solidFill>
                  <a:srgbClr val="D1D5DB"/>
                </a:solidFill>
                <a:effectLst/>
                <a:latin typeface="Söhne"/>
              </a:rPr>
              <a:t>Hikaye, gelecekte geçer ve oyuncu, "</a:t>
            </a:r>
            <a:r>
              <a:rPr lang="tr-TR" b="0" i="0" dirty="0" err="1">
                <a:solidFill>
                  <a:srgbClr val="D1D5DB"/>
                </a:solidFill>
                <a:effectLst/>
                <a:latin typeface="Söhne"/>
              </a:rPr>
              <a:t>Doom</a:t>
            </a:r>
            <a:r>
              <a:rPr lang="tr-TR" b="0" i="0" dirty="0">
                <a:solidFill>
                  <a:srgbClr val="D1D5DB"/>
                </a:solidFill>
                <a:effectLst/>
                <a:latin typeface="Söhne"/>
              </a:rPr>
              <a:t> Marine" olarak bilinen bir kahramanın rolünü üstlenir. Marine, karanlık bir araştırma tesisi olan UAC (</a:t>
            </a:r>
            <a:r>
              <a:rPr lang="tr-TR" b="0" i="0" dirty="0" err="1">
                <a:solidFill>
                  <a:srgbClr val="D1D5DB"/>
                </a:solidFill>
                <a:effectLst/>
                <a:latin typeface="Söhne"/>
              </a:rPr>
              <a:t>Union</a:t>
            </a:r>
            <a:r>
              <a:rPr lang="tr-TR" b="0" i="0" dirty="0">
                <a:solidFill>
                  <a:srgbClr val="D1D5DB"/>
                </a:solidFill>
                <a:effectLst/>
                <a:latin typeface="Söhne"/>
              </a:rPr>
              <a:t> </a:t>
            </a:r>
            <a:r>
              <a:rPr lang="tr-TR" b="0" i="0" dirty="0" err="1">
                <a:solidFill>
                  <a:srgbClr val="D1D5DB"/>
                </a:solidFill>
                <a:effectLst/>
                <a:latin typeface="Söhne"/>
              </a:rPr>
              <a:t>Aerospace</a:t>
            </a:r>
            <a:r>
              <a:rPr lang="tr-TR" b="0" i="0" dirty="0">
                <a:solidFill>
                  <a:srgbClr val="D1D5DB"/>
                </a:solidFill>
                <a:effectLst/>
                <a:latin typeface="Söhne"/>
              </a:rPr>
              <a:t> Corporation) tarafından Mars yüzeyinde kurulan bir koloninin güvenliğini sağlamak üzere gönderilir. Ancak, bilim insanlarının cehennemden gelen bir portalı açma deneyleri sonucunda, Mars üssü korkunç yaratıkların istilasına uğrar.</a:t>
            </a:r>
          </a:p>
          <a:p>
            <a:pPr algn="l"/>
            <a:r>
              <a:rPr lang="tr-TR" b="0" i="0" dirty="0">
                <a:solidFill>
                  <a:srgbClr val="D1D5DB"/>
                </a:solidFill>
                <a:effectLst/>
                <a:latin typeface="Söhne"/>
              </a:rPr>
              <a:t>Oyuncu, Marine olarak, Mars üssündeki bu cehennemden gelen yaratıklara karşı mücadele eder. Görevi, hayatta kalan insanları kurtarmak, üsse sızan yaratıkları yok etmek ve sonunda cehennemden gelen kötü güçleri durdurarak tehlikeyi ortadan kaldırmaktır.</a:t>
            </a:r>
          </a:p>
          <a:p>
            <a:pPr algn="l"/>
            <a:r>
              <a:rPr lang="tr-TR" b="0" i="0" dirty="0">
                <a:solidFill>
                  <a:srgbClr val="D1D5DB"/>
                </a:solidFill>
                <a:effectLst/>
                <a:latin typeface="Söhne"/>
              </a:rPr>
              <a:t>Oyun boyunca, oyuncu farklı seviyeler boyunca ilerlerken, endüstriyel tesisler, laboratuvarlar ve </a:t>
            </a:r>
            <a:r>
              <a:rPr lang="tr-TR" b="0" i="0" dirty="0" err="1">
                <a:solidFill>
                  <a:srgbClr val="D1D5DB"/>
                </a:solidFill>
                <a:effectLst/>
                <a:latin typeface="Söhne"/>
              </a:rPr>
              <a:t>cehennemsel</a:t>
            </a:r>
            <a:r>
              <a:rPr lang="tr-TR" b="0" i="0" dirty="0">
                <a:solidFill>
                  <a:srgbClr val="D1D5DB"/>
                </a:solidFill>
                <a:effectLst/>
                <a:latin typeface="Söhne"/>
              </a:rPr>
              <a:t> mekanlar dahil olmak üzere çeşitli ortamları keşfeder</a:t>
            </a:r>
          </a:p>
          <a:p>
            <a:pPr algn="l"/>
            <a:r>
              <a:rPr lang="tr-TR" b="0" i="0" dirty="0">
                <a:solidFill>
                  <a:srgbClr val="D1D5DB"/>
                </a:solidFill>
                <a:effectLst/>
                <a:latin typeface="Söhne"/>
              </a:rPr>
              <a:t>"</a:t>
            </a:r>
            <a:r>
              <a:rPr lang="tr-TR" b="0" i="0" dirty="0" err="1">
                <a:solidFill>
                  <a:srgbClr val="D1D5DB"/>
                </a:solidFill>
                <a:effectLst/>
                <a:latin typeface="Söhne"/>
              </a:rPr>
              <a:t>Doom</a:t>
            </a:r>
            <a:r>
              <a:rPr lang="tr-TR" b="0" i="0" dirty="0">
                <a:solidFill>
                  <a:srgbClr val="D1D5DB"/>
                </a:solidFill>
                <a:effectLst/>
                <a:latin typeface="Söhne"/>
              </a:rPr>
              <a:t>," karanlık atmosferi, yoğun aksiyonu ve hızlı oynanışıyla dikkat çekti. Oyun aynı zamanda çok oyunculu moduyla da önemli bir rol oynadı ve bu, FPS türünün popülerliğini artırdı.</a:t>
            </a:r>
          </a:p>
          <a:p>
            <a:pPr algn="l"/>
            <a:r>
              <a:rPr lang="tr-TR" b="0" i="0" dirty="0">
                <a:solidFill>
                  <a:srgbClr val="D1D5DB"/>
                </a:solidFill>
                <a:effectLst/>
                <a:latin typeface="Söhne"/>
              </a:rPr>
              <a:t>Hikayesi basit olsa da, "</a:t>
            </a:r>
            <a:r>
              <a:rPr lang="tr-TR" b="0" i="0" dirty="0" err="1">
                <a:solidFill>
                  <a:srgbClr val="D1D5DB"/>
                </a:solidFill>
                <a:effectLst/>
                <a:latin typeface="Söhne"/>
              </a:rPr>
              <a:t>Doom</a:t>
            </a:r>
            <a:r>
              <a:rPr lang="tr-TR" b="0" i="0" dirty="0">
                <a:solidFill>
                  <a:srgbClr val="D1D5DB"/>
                </a:solidFill>
                <a:effectLst/>
                <a:latin typeface="Söhne"/>
              </a:rPr>
              <a:t>," bilgisayar oyunlarının tarihinde önemli bir kilometre taşı olarak kabul edilir</a:t>
            </a:r>
          </a:p>
        </p:txBody>
      </p:sp>
      <p:pic>
        <p:nvPicPr>
          <p:cNvPr id="7" name="İçerik Yer Tutucusu 6">
            <a:extLst>
              <a:ext uri="{FF2B5EF4-FFF2-40B4-BE49-F238E27FC236}">
                <a16:creationId xmlns:a16="http://schemas.microsoft.com/office/drawing/2014/main" id="{BBF09226-DE2A-59BF-5763-87760DFEFED5}"/>
              </a:ext>
            </a:extLst>
          </p:cNvPr>
          <p:cNvPicPr>
            <a:picLocks noGrp="1" noChangeAspect="1"/>
          </p:cNvPicPr>
          <p:nvPr>
            <p:ph idx="1"/>
          </p:nvPr>
        </p:nvPicPr>
        <p:blipFill>
          <a:blip r:embed="rId4"/>
          <a:stretch>
            <a:fillRect/>
          </a:stretch>
        </p:blipFill>
        <p:spPr>
          <a:xfrm>
            <a:off x="4931941" y="280802"/>
            <a:ext cx="5566478" cy="2783239"/>
          </a:xfrm>
        </p:spPr>
      </p:pic>
      <p:pic>
        <p:nvPicPr>
          <p:cNvPr id="13" name="Resim 12">
            <a:extLst>
              <a:ext uri="{FF2B5EF4-FFF2-40B4-BE49-F238E27FC236}">
                <a16:creationId xmlns:a16="http://schemas.microsoft.com/office/drawing/2014/main" id="{4BDB978A-4334-8695-870E-D190ED49D7B4}"/>
              </a:ext>
            </a:extLst>
          </p:cNvPr>
          <p:cNvPicPr>
            <a:picLocks noChangeAspect="1"/>
          </p:cNvPicPr>
          <p:nvPr/>
        </p:nvPicPr>
        <p:blipFill>
          <a:blip r:embed="rId5"/>
          <a:stretch>
            <a:fillRect/>
          </a:stretch>
        </p:blipFill>
        <p:spPr>
          <a:xfrm>
            <a:off x="6503095" y="3429000"/>
            <a:ext cx="5231810" cy="3269881"/>
          </a:xfrm>
          <a:prstGeom prst="rect">
            <a:avLst/>
          </a:prstGeom>
        </p:spPr>
      </p:pic>
    </p:spTree>
    <p:extLst>
      <p:ext uri="{BB962C8B-B14F-4D97-AF65-F5344CB8AC3E}">
        <p14:creationId xmlns:p14="http://schemas.microsoft.com/office/powerpoint/2010/main" val="465761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Dikdörtgen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2" name="Dikdörtgen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 name="Başlık 1">
            <a:extLst>
              <a:ext uri="{FF2B5EF4-FFF2-40B4-BE49-F238E27FC236}">
                <a16:creationId xmlns:a16="http://schemas.microsoft.com/office/drawing/2014/main" id="{9C9DE503-F7C2-4A40-83F4-4DE931E7D9DE}"/>
              </a:ext>
            </a:extLst>
          </p:cNvPr>
          <p:cNvSpPr>
            <a:spLocks noGrp="1"/>
          </p:cNvSpPr>
          <p:nvPr>
            <p:ph type="title"/>
          </p:nvPr>
        </p:nvSpPr>
        <p:spPr>
          <a:xfrm>
            <a:off x="277645" y="280803"/>
            <a:ext cx="4076146" cy="820633"/>
          </a:xfrm>
          <a:noFill/>
          <a:ln>
            <a:solidFill>
              <a:schemeClr val="bg1"/>
            </a:solidFill>
          </a:ln>
          <a:effectLst>
            <a:glow rad="152400">
              <a:schemeClr val="bg1">
                <a:alpha val="13000"/>
              </a:schemeClr>
            </a:glow>
          </a:effectLst>
        </p:spPr>
        <p:txBody>
          <a:bodyPr wrap="square" rtlCol="0">
            <a:noAutofit/>
          </a:bodyPr>
          <a:lstStyle/>
          <a:p>
            <a:pPr rtl="0"/>
            <a:r>
              <a:rPr lang="tr-TR" sz="1800" dirty="0">
                <a:solidFill>
                  <a:schemeClr val="bg1"/>
                </a:solidFill>
              </a:rPr>
              <a:t>HALO: COMBAT EVOLVED </a:t>
            </a:r>
            <a:r>
              <a:rPr lang="en-US" sz="1800" dirty="0">
                <a:solidFill>
                  <a:schemeClr val="bg1"/>
                </a:solidFill>
              </a:rPr>
              <a:t>(</a:t>
            </a:r>
            <a:r>
              <a:rPr lang="tr-TR" sz="1800" dirty="0">
                <a:solidFill>
                  <a:schemeClr val="bg1"/>
                </a:solidFill>
              </a:rPr>
              <a:t>2001</a:t>
            </a:r>
            <a:r>
              <a:rPr lang="en-US" sz="1800" dirty="0">
                <a:solidFill>
                  <a:schemeClr val="bg1"/>
                </a:solidFill>
              </a:rPr>
              <a:t>)</a:t>
            </a:r>
            <a:endParaRPr lang="tr-TR" sz="1800" dirty="0">
              <a:solidFill>
                <a:schemeClr val="bg1"/>
              </a:solidFill>
            </a:endParaRPr>
          </a:p>
        </p:txBody>
      </p:sp>
      <p:pic>
        <p:nvPicPr>
          <p:cNvPr id="4" name="Resim 3" descr="Ticari finansman rakamları">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sp>
        <p:nvSpPr>
          <p:cNvPr id="15" name="İçerik Yer Tutucusu 2">
            <a:extLst>
              <a:ext uri="{FF2B5EF4-FFF2-40B4-BE49-F238E27FC236}">
                <a16:creationId xmlns:a16="http://schemas.microsoft.com/office/drawing/2014/main" id="{EB5E12C6-0237-D55F-83F0-B9FED3608E89}"/>
              </a:ext>
            </a:extLst>
          </p:cNvPr>
          <p:cNvSpPr txBox="1">
            <a:spLocks/>
          </p:cNvSpPr>
          <p:nvPr/>
        </p:nvSpPr>
        <p:spPr>
          <a:xfrm>
            <a:off x="277646" y="1876926"/>
            <a:ext cx="4190446" cy="49706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l"/>
            <a:r>
              <a:rPr lang="tr-TR" b="0" i="0" dirty="0">
                <a:solidFill>
                  <a:srgbClr val="D1D5DB"/>
                </a:solidFill>
                <a:effectLst/>
                <a:latin typeface="Söhne"/>
              </a:rPr>
              <a:t>"Halo: Combat </a:t>
            </a:r>
            <a:r>
              <a:rPr lang="tr-TR" b="0" i="0" dirty="0" err="1">
                <a:solidFill>
                  <a:srgbClr val="D1D5DB"/>
                </a:solidFill>
                <a:effectLst/>
                <a:latin typeface="Söhne"/>
              </a:rPr>
              <a:t>Evolved</a:t>
            </a:r>
            <a:r>
              <a:rPr lang="tr-TR" b="0" i="0" dirty="0">
                <a:solidFill>
                  <a:srgbClr val="D1D5DB"/>
                </a:solidFill>
                <a:effectLst/>
                <a:latin typeface="Söhne"/>
              </a:rPr>
              <a:t>," 2001 yılında </a:t>
            </a:r>
            <a:r>
              <a:rPr lang="tr-TR" b="0" i="0" dirty="0" err="1">
                <a:solidFill>
                  <a:srgbClr val="D1D5DB"/>
                </a:solidFill>
                <a:effectLst/>
                <a:latin typeface="Söhne"/>
              </a:rPr>
              <a:t>Bungie</a:t>
            </a:r>
            <a:r>
              <a:rPr lang="tr-TR" b="0" i="0" dirty="0">
                <a:solidFill>
                  <a:srgbClr val="D1D5DB"/>
                </a:solidFill>
                <a:effectLst/>
                <a:latin typeface="Söhne"/>
              </a:rPr>
              <a:t> tarafından geliştirilen ve Microsoft Game </a:t>
            </a:r>
            <a:r>
              <a:rPr lang="tr-TR" b="0" i="0" dirty="0" err="1">
                <a:solidFill>
                  <a:srgbClr val="D1D5DB"/>
                </a:solidFill>
                <a:effectLst/>
                <a:latin typeface="Söhne"/>
              </a:rPr>
              <a:t>Studios</a:t>
            </a:r>
            <a:r>
              <a:rPr lang="tr-TR" b="0" i="0" dirty="0">
                <a:solidFill>
                  <a:srgbClr val="D1D5DB"/>
                </a:solidFill>
                <a:effectLst/>
                <a:latin typeface="Söhne"/>
              </a:rPr>
              <a:t> tarafından yayınlanan birinci şahıs nişancı tarzındaki bir bilgisayar oyunudur. ,</a:t>
            </a:r>
          </a:p>
          <a:p>
            <a:pPr algn="l"/>
            <a:r>
              <a:rPr lang="tr-TR" b="0" i="0" dirty="0">
                <a:solidFill>
                  <a:srgbClr val="D1D5DB"/>
                </a:solidFill>
                <a:effectLst/>
                <a:latin typeface="Söhne"/>
              </a:rPr>
              <a:t>Hikaye, 26. yüzyılda geçer ve oyuncular, </a:t>
            </a:r>
            <a:r>
              <a:rPr lang="tr-TR" b="0" i="0" dirty="0" err="1">
                <a:solidFill>
                  <a:srgbClr val="D1D5DB"/>
                </a:solidFill>
                <a:effectLst/>
                <a:latin typeface="Söhne"/>
              </a:rPr>
              <a:t>Covenant</a:t>
            </a:r>
            <a:r>
              <a:rPr lang="tr-TR" b="0" i="0" dirty="0">
                <a:solidFill>
                  <a:srgbClr val="D1D5DB"/>
                </a:solidFill>
                <a:effectLst/>
                <a:latin typeface="Söhne"/>
              </a:rPr>
              <a:t> adlı bir yabancı ırka karşı savaşan Master </a:t>
            </a:r>
            <a:r>
              <a:rPr lang="tr-TR" b="0" i="0" dirty="0" err="1">
                <a:solidFill>
                  <a:srgbClr val="D1D5DB"/>
                </a:solidFill>
                <a:effectLst/>
                <a:latin typeface="Söhne"/>
              </a:rPr>
              <a:t>Chief'i</a:t>
            </a:r>
            <a:r>
              <a:rPr lang="tr-TR" b="0" i="0" dirty="0">
                <a:solidFill>
                  <a:srgbClr val="D1D5DB"/>
                </a:solidFill>
                <a:effectLst/>
                <a:latin typeface="Söhne"/>
              </a:rPr>
              <a:t> kontrol ederler. Oyunun ana hikayesi, insan ırkının hayatta kalmak için mücadelesini ve bir yabancı yapının içinde saklı büyük bir tehlikenin ortaya çıkışını konu alır.</a:t>
            </a:r>
          </a:p>
        </p:txBody>
      </p:sp>
      <p:pic>
        <p:nvPicPr>
          <p:cNvPr id="11" name="Resim 10">
            <a:extLst>
              <a:ext uri="{FF2B5EF4-FFF2-40B4-BE49-F238E27FC236}">
                <a16:creationId xmlns:a16="http://schemas.microsoft.com/office/drawing/2014/main" id="{021DCEBE-0EB9-9210-C2EA-0E367F3AD89E}"/>
              </a:ext>
            </a:extLst>
          </p:cNvPr>
          <p:cNvPicPr>
            <a:picLocks noChangeAspect="1"/>
          </p:cNvPicPr>
          <p:nvPr/>
        </p:nvPicPr>
        <p:blipFill>
          <a:blip r:embed="rId4"/>
          <a:stretch>
            <a:fillRect/>
          </a:stretch>
        </p:blipFill>
        <p:spPr>
          <a:xfrm>
            <a:off x="5675138" y="3088740"/>
            <a:ext cx="6201703" cy="3488458"/>
          </a:xfrm>
          <a:prstGeom prst="rect">
            <a:avLst/>
          </a:prstGeom>
        </p:spPr>
      </p:pic>
      <p:pic>
        <p:nvPicPr>
          <p:cNvPr id="24" name="Resim 23">
            <a:extLst>
              <a:ext uri="{FF2B5EF4-FFF2-40B4-BE49-F238E27FC236}">
                <a16:creationId xmlns:a16="http://schemas.microsoft.com/office/drawing/2014/main" id="{F0786EAF-1F67-DCAF-53B3-5ACD908A3B3E}"/>
              </a:ext>
            </a:extLst>
          </p:cNvPr>
          <p:cNvPicPr>
            <a:picLocks noChangeAspect="1"/>
          </p:cNvPicPr>
          <p:nvPr/>
        </p:nvPicPr>
        <p:blipFill>
          <a:blip r:embed="rId5"/>
          <a:stretch>
            <a:fillRect/>
          </a:stretch>
        </p:blipFill>
        <p:spPr>
          <a:xfrm>
            <a:off x="5075661" y="280802"/>
            <a:ext cx="4566428" cy="2540076"/>
          </a:xfrm>
          <a:prstGeom prst="rect">
            <a:avLst/>
          </a:prstGeom>
        </p:spPr>
      </p:pic>
    </p:spTree>
    <p:extLst>
      <p:ext uri="{BB962C8B-B14F-4D97-AF65-F5344CB8AC3E}">
        <p14:creationId xmlns:p14="http://schemas.microsoft.com/office/powerpoint/2010/main" val="3133830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Dikdörtgen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20" name="Dikdörtgen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8" name="Başlık 1">
            <a:extLst>
              <a:ext uri="{FF2B5EF4-FFF2-40B4-BE49-F238E27FC236}">
                <a16:creationId xmlns:a16="http://schemas.microsoft.com/office/drawing/2014/main" id="{A56DED45-C208-E8AF-2855-2F25FEFDE728}"/>
              </a:ext>
            </a:extLst>
          </p:cNvPr>
          <p:cNvSpPr txBox="1">
            <a:spLocks/>
          </p:cNvSpPr>
          <p:nvPr/>
        </p:nvSpPr>
        <p:spPr bwMode="black">
          <a:xfrm>
            <a:off x="7717536" y="297340"/>
            <a:ext cx="4076146" cy="820633"/>
          </a:xfrm>
          <a:prstGeom prst="rect">
            <a:avLst/>
          </a:prstGeo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tr-TR" sz="1800" dirty="0">
                <a:solidFill>
                  <a:schemeClr val="bg1"/>
                </a:solidFill>
              </a:rPr>
              <a:t>HALO: COMBAT EVOLVED </a:t>
            </a:r>
            <a:r>
              <a:rPr lang="en-US" sz="1800" dirty="0">
                <a:solidFill>
                  <a:schemeClr val="bg1"/>
                </a:solidFill>
              </a:rPr>
              <a:t>(</a:t>
            </a:r>
            <a:r>
              <a:rPr lang="tr-TR" sz="1800" dirty="0">
                <a:solidFill>
                  <a:schemeClr val="bg1"/>
                </a:solidFill>
              </a:rPr>
              <a:t>2001</a:t>
            </a:r>
            <a:r>
              <a:rPr lang="en-US" sz="1800" dirty="0">
                <a:solidFill>
                  <a:schemeClr val="bg1"/>
                </a:solidFill>
              </a:rPr>
              <a:t>)</a:t>
            </a:r>
            <a:endParaRPr kumimoji="0" lang="tr-TR" sz="1800" b="0" i="0" u="none" strike="noStrike" kern="1200" cap="all" spc="200" normalizeH="0" baseline="0" noProof="0" dirty="0">
              <a:ln>
                <a:noFill/>
              </a:ln>
              <a:solidFill>
                <a:srgbClr val="FFFFFF"/>
              </a:solidFill>
              <a:effectLst/>
              <a:uLnTx/>
              <a:uFillTx/>
              <a:latin typeface="Gill Sans MT" panose="020B0502020104020203"/>
              <a:ea typeface="+mj-ea"/>
              <a:cs typeface="+mj-cs"/>
            </a:endParaRPr>
          </a:p>
        </p:txBody>
      </p:sp>
      <p:sp>
        <p:nvSpPr>
          <p:cNvPr id="9" name="İçerik Yer Tutucusu 2">
            <a:extLst>
              <a:ext uri="{FF2B5EF4-FFF2-40B4-BE49-F238E27FC236}">
                <a16:creationId xmlns:a16="http://schemas.microsoft.com/office/drawing/2014/main" id="{049CAA03-0F5A-AEEF-88E9-EC7D670223EA}"/>
              </a:ext>
            </a:extLst>
          </p:cNvPr>
          <p:cNvSpPr txBox="1">
            <a:spLocks/>
          </p:cNvSpPr>
          <p:nvPr/>
        </p:nvSpPr>
        <p:spPr>
          <a:xfrm>
            <a:off x="7717536" y="1243740"/>
            <a:ext cx="4190446" cy="55050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l"/>
            <a:r>
              <a:rPr lang="tr-TR" b="0" i="0" dirty="0">
                <a:solidFill>
                  <a:srgbClr val="D1D5DB"/>
                </a:solidFill>
                <a:effectLst/>
                <a:latin typeface="Söhne"/>
              </a:rPr>
              <a:t>Oyun, "</a:t>
            </a:r>
            <a:r>
              <a:rPr lang="tr-TR" b="0" i="0" dirty="0" err="1">
                <a:solidFill>
                  <a:srgbClr val="D1D5DB"/>
                </a:solidFill>
                <a:effectLst/>
                <a:latin typeface="Söhne"/>
              </a:rPr>
              <a:t>Pillar</a:t>
            </a:r>
            <a:r>
              <a:rPr lang="tr-TR" b="0" i="0" dirty="0">
                <a:solidFill>
                  <a:srgbClr val="D1D5DB"/>
                </a:solidFill>
                <a:effectLst/>
                <a:latin typeface="Söhne"/>
              </a:rPr>
              <a:t> of </a:t>
            </a:r>
            <a:r>
              <a:rPr lang="tr-TR" b="0" i="0" dirty="0" err="1">
                <a:solidFill>
                  <a:srgbClr val="D1D5DB"/>
                </a:solidFill>
                <a:effectLst/>
                <a:latin typeface="Söhne"/>
              </a:rPr>
              <a:t>Autumn</a:t>
            </a:r>
            <a:r>
              <a:rPr lang="tr-TR" b="0" i="0" dirty="0">
                <a:solidFill>
                  <a:srgbClr val="D1D5DB"/>
                </a:solidFill>
                <a:effectLst/>
                <a:latin typeface="Söhne"/>
              </a:rPr>
              <a:t>" adlı bir uzay gemisinde başlar. Bu gemi, insanların kontrolündeki gezegenleri ve kolonileri savunmak amacıyla savaşan bir UNSC (United Nations Space </a:t>
            </a:r>
            <a:r>
              <a:rPr lang="tr-TR" b="0" i="0" dirty="0" err="1">
                <a:solidFill>
                  <a:srgbClr val="D1D5DB"/>
                </a:solidFill>
                <a:effectLst/>
                <a:latin typeface="Söhne"/>
              </a:rPr>
              <a:t>Command</a:t>
            </a:r>
            <a:r>
              <a:rPr lang="tr-TR" b="0" i="0" dirty="0">
                <a:solidFill>
                  <a:srgbClr val="D1D5DB"/>
                </a:solidFill>
                <a:effectLst/>
                <a:latin typeface="Söhne"/>
              </a:rPr>
              <a:t>) gemisidir. Gemide, insanların sahip olduğu "Halo" adı verilen devasa yüzük şeklinde yapılardan birinin varlığını öğrenen </a:t>
            </a:r>
            <a:r>
              <a:rPr lang="tr-TR" b="0" i="0" dirty="0" err="1">
                <a:solidFill>
                  <a:srgbClr val="D1D5DB"/>
                </a:solidFill>
                <a:effectLst/>
                <a:latin typeface="Söhne"/>
              </a:rPr>
              <a:t>Covenant</a:t>
            </a:r>
            <a:r>
              <a:rPr lang="tr-TR" b="0" i="0" dirty="0">
                <a:solidFill>
                  <a:srgbClr val="D1D5DB"/>
                </a:solidFill>
                <a:effectLst/>
                <a:latin typeface="Söhne"/>
              </a:rPr>
              <a:t> ile çatışma yaşanır. "</a:t>
            </a:r>
            <a:r>
              <a:rPr lang="tr-TR" b="0" i="0" dirty="0" err="1">
                <a:solidFill>
                  <a:srgbClr val="D1D5DB"/>
                </a:solidFill>
                <a:effectLst/>
                <a:latin typeface="Söhne"/>
              </a:rPr>
              <a:t>Halo"ların</a:t>
            </a:r>
            <a:r>
              <a:rPr lang="tr-TR" b="0" i="0" dirty="0">
                <a:solidFill>
                  <a:srgbClr val="D1D5DB"/>
                </a:solidFill>
                <a:effectLst/>
                <a:latin typeface="Söhne"/>
              </a:rPr>
              <a:t>, yaratıkları yok etmek yerine galaktik ölçekte bir tehdidi durdurmak amacıyla inşa edildiği ortaya çıkar.</a:t>
            </a:r>
          </a:p>
          <a:p>
            <a:pPr algn="l"/>
            <a:r>
              <a:rPr lang="tr-TR" b="0" i="0" dirty="0">
                <a:solidFill>
                  <a:srgbClr val="D1D5DB"/>
                </a:solidFill>
                <a:effectLst/>
                <a:latin typeface="Söhne"/>
              </a:rPr>
              <a:t>Master </a:t>
            </a:r>
            <a:r>
              <a:rPr lang="tr-TR" b="0" i="0" dirty="0" err="1">
                <a:solidFill>
                  <a:srgbClr val="D1D5DB"/>
                </a:solidFill>
                <a:effectLst/>
                <a:latin typeface="Söhne"/>
              </a:rPr>
              <a:t>Chief</a:t>
            </a:r>
            <a:r>
              <a:rPr lang="tr-TR" b="0" i="0" dirty="0">
                <a:solidFill>
                  <a:srgbClr val="D1D5DB"/>
                </a:solidFill>
                <a:effectLst/>
                <a:latin typeface="Söhne"/>
              </a:rPr>
              <a:t> ve yapay zeka </a:t>
            </a:r>
            <a:r>
              <a:rPr lang="tr-TR" b="0" i="0" dirty="0" err="1">
                <a:solidFill>
                  <a:srgbClr val="D1D5DB"/>
                </a:solidFill>
                <a:effectLst/>
                <a:latin typeface="Söhne"/>
              </a:rPr>
              <a:t>Cortana</a:t>
            </a:r>
            <a:r>
              <a:rPr lang="tr-TR" b="0" i="0" dirty="0">
                <a:solidFill>
                  <a:srgbClr val="D1D5DB"/>
                </a:solidFill>
                <a:effectLst/>
                <a:latin typeface="Söhne"/>
              </a:rPr>
              <a:t>, "</a:t>
            </a:r>
            <a:r>
              <a:rPr lang="tr-TR" b="0" i="0" dirty="0" err="1">
                <a:solidFill>
                  <a:srgbClr val="D1D5DB"/>
                </a:solidFill>
                <a:effectLst/>
                <a:latin typeface="Söhne"/>
              </a:rPr>
              <a:t>Halo"ları</a:t>
            </a:r>
            <a:r>
              <a:rPr lang="tr-TR" b="0" i="0" dirty="0">
                <a:solidFill>
                  <a:srgbClr val="D1D5DB"/>
                </a:solidFill>
                <a:effectLst/>
                <a:latin typeface="Söhne"/>
              </a:rPr>
              <a:t> keşfederken, özellikle "Installation 04" adlı bir yüzüğü çevreleyen bir yapının içindeki tehlikenin ne olduğunu anlamaya çalışırlar. Bu sırada, </a:t>
            </a:r>
            <a:r>
              <a:rPr lang="tr-TR" b="0" i="0" dirty="0" err="1">
                <a:solidFill>
                  <a:srgbClr val="D1D5DB"/>
                </a:solidFill>
                <a:effectLst/>
                <a:latin typeface="Söhne"/>
              </a:rPr>
              <a:t>Covenant</a:t>
            </a:r>
            <a:r>
              <a:rPr lang="tr-TR" b="0" i="0" dirty="0">
                <a:solidFill>
                  <a:srgbClr val="D1D5DB"/>
                </a:solidFill>
                <a:effectLst/>
                <a:latin typeface="Söhne"/>
              </a:rPr>
              <a:t> ve daha da korkutucu bir yaratık ırkı olan </a:t>
            </a:r>
            <a:r>
              <a:rPr lang="tr-TR" b="0" i="0" dirty="0" err="1">
                <a:solidFill>
                  <a:srgbClr val="D1D5DB"/>
                </a:solidFill>
                <a:effectLst/>
                <a:latin typeface="Söhne"/>
              </a:rPr>
              <a:t>Flood</a:t>
            </a:r>
            <a:r>
              <a:rPr lang="tr-TR" b="0" i="0" dirty="0">
                <a:solidFill>
                  <a:srgbClr val="D1D5DB"/>
                </a:solidFill>
                <a:effectLst/>
                <a:latin typeface="Söhne"/>
              </a:rPr>
              <a:t> ile mücadele etmek zorunda kalırlar.</a:t>
            </a:r>
          </a:p>
        </p:txBody>
      </p:sp>
      <p:pic>
        <p:nvPicPr>
          <p:cNvPr id="10" name="Resim 9" descr="Ticari finansman rakamları">
            <a:extLst>
              <a:ext uri="{FF2B5EF4-FFF2-40B4-BE49-F238E27FC236}">
                <a16:creationId xmlns:a16="http://schemas.microsoft.com/office/drawing/2014/main" id="{E7FE119D-EDA4-CD4E-7A77-1E1E175159C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88" y="0"/>
            <a:ext cx="7541091" cy="6858000"/>
          </a:xfrm>
          <a:prstGeom prst="rect">
            <a:avLst/>
          </a:prstGeom>
        </p:spPr>
      </p:pic>
      <p:pic>
        <p:nvPicPr>
          <p:cNvPr id="5" name="İçerik Yer Tutucusu 4">
            <a:extLst>
              <a:ext uri="{FF2B5EF4-FFF2-40B4-BE49-F238E27FC236}">
                <a16:creationId xmlns:a16="http://schemas.microsoft.com/office/drawing/2014/main" id="{762A99DF-5628-DF18-1905-F5442A42CEBB}"/>
              </a:ext>
            </a:extLst>
          </p:cNvPr>
          <p:cNvPicPr>
            <a:picLocks noGrp="1" noChangeAspect="1"/>
          </p:cNvPicPr>
          <p:nvPr>
            <p:ph idx="1"/>
          </p:nvPr>
        </p:nvPicPr>
        <p:blipFill>
          <a:blip r:embed="rId4"/>
          <a:stretch>
            <a:fillRect/>
          </a:stretch>
        </p:blipFill>
        <p:spPr>
          <a:xfrm>
            <a:off x="284018" y="297341"/>
            <a:ext cx="5106129" cy="2872198"/>
          </a:xfrm>
        </p:spPr>
      </p:pic>
      <p:pic>
        <p:nvPicPr>
          <p:cNvPr id="7" name="Resim 6">
            <a:extLst>
              <a:ext uri="{FF2B5EF4-FFF2-40B4-BE49-F238E27FC236}">
                <a16:creationId xmlns:a16="http://schemas.microsoft.com/office/drawing/2014/main" id="{1EC1DBDA-C533-769B-31D5-6E4F4C67AA88}"/>
              </a:ext>
            </a:extLst>
          </p:cNvPr>
          <p:cNvPicPr>
            <a:picLocks noChangeAspect="1"/>
          </p:cNvPicPr>
          <p:nvPr/>
        </p:nvPicPr>
        <p:blipFill>
          <a:blip r:embed="rId5"/>
          <a:stretch>
            <a:fillRect/>
          </a:stretch>
        </p:blipFill>
        <p:spPr>
          <a:xfrm>
            <a:off x="1356782" y="3372309"/>
            <a:ext cx="5669660" cy="3188350"/>
          </a:xfrm>
          <a:prstGeom prst="rect">
            <a:avLst/>
          </a:prstGeom>
        </p:spPr>
      </p:pic>
    </p:spTree>
    <p:extLst>
      <p:ext uri="{BB962C8B-B14F-4D97-AF65-F5344CB8AC3E}">
        <p14:creationId xmlns:p14="http://schemas.microsoft.com/office/powerpoint/2010/main" val="67610605"/>
      </p:ext>
    </p:extLst>
  </p:cSld>
  <p:clrMapOvr>
    <a:masterClrMapping/>
  </p:clrMapOvr>
</p:sld>
</file>

<file path=ppt/theme/theme1.xml><?xml version="1.0" encoding="utf-8"?>
<a:theme xmlns:a="http://schemas.openxmlformats.org/drawingml/2006/main" name="Pa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0566674_TF66925244" id="{CECF7A84-EDC3-4089-AAF7-D3950F559589}" vid="{4885F072-4315-46BC-93F8-B034E1D8162E}"/>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2.xml><?xml version="1.0" encoding="utf-8"?>
<ds:datastoreItem xmlns:ds="http://schemas.openxmlformats.org/officeDocument/2006/customXml" ds:itemID="{22736BCB-6CE4-414B-B2BE-1DA087E5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0ED59B-F67D-4B99-A0A7-E5237FF5810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Finansal tasarım</Template>
  <TotalTime>84</TotalTime>
  <Words>1154</Words>
  <Application>Microsoft Office PowerPoint</Application>
  <PresentationFormat>Geniş ekran</PresentationFormat>
  <Paragraphs>49</Paragraphs>
  <Slides>10</Slides>
  <Notes>10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10</vt:i4>
      </vt:variant>
    </vt:vector>
  </HeadingPairs>
  <TitlesOfParts>
    <vt:vector size="15" baseType="lpstr">
      <vt:lpstr>Arial</vt:lpstr>
      <vt:lpstr>Calibri</vt:lpstr>
      <vt:lpstr>Gill Sans MT</vt:lpstr>
      <vt:lpstr>Söhne</vt:lpstr>
      <vt:lpstr>Paket</vt:lpstr>
      <vt:lpstr>Favori NOSTALJI pc oyunlarim</vt:lpstr>
      <vt:lpstr>Raptor: call of the shadows (1994 ms-dos)</vt:lpstr>
      <vt:lpstr>PowerPoint Sunusu</vt:lpstr>
      <vt:lpstr>BIOMENACE (1993 ms-dos)</vt:lpstr>
      <vt:lpstr>QUAKE II (1997 - WINDOWS 95)</vt:lpstr>
      <vt:lpstr>PRINCE OF PERSIA (1989 ms-dos)</vt:lpstr>
      <vt:lpstr>DOOM(1993 ms-dos)</vt:lpstr>
      <vt:lpstr>HALO: COMBAT EVOLVED (2001)</vt:lpstr>
      <vt:lpstr>PowerPoint Sunusu</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Favori NOSTALJI pc oyunlarim</dc:title>
  <dc:creator>Emirhan</dc:creator>
  <cp:lastModifiedBy>Emirhan</cp:lastModifiedBy>
  <cp:revision>1</cp:revision>
  <dcterms:created xsi:type="dcterms:W3CDTF">2023-08-17T08:43:36Z</dcterms:created>
  <dcterms:modified xsi:type="dcterms:W3CDTF">2023-08-17T10:08:23Z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